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256" r:id="rId2"/>
    <p:sldId id="259" r:id="rId3"/>
    <p:sldId id="311" r:id="rId4"/>
    <p:sldId id="315" r:id="rId5"/>
    <p:sldId id="368" r:id="rId6"/>
    <p:sldId id="316" r:id="rId7"/>
    <p:sldId id="367" r:id="rId8"/>
    <p:sldId id="317" r:id="rId9"/>
    <p:sldId id="313" r:id="rId10"/>
    <p:sldId id="326" r:id="rId11"/>
    <p:sldId id="328" r:id="rId12"/>
    <p:sldId id="329" r:id="rId13"/>
    <p:sldId id="357" r:id="rId14"/>
    <p:sldId id="330" r:id="rId15"/>
    <p:sldId id="331" r:id="rId16"/>
    <p:sldId id="332" r:id="rId17"/>
    <p:sldId id="333" r:id="rId18"/>
    <p:sldId id="318" r:id="rId19"/>
    <p:sldId id="339" r:id="rId20"/>
    <p:sldId id="352" r:id="rId21"/>
    <p:sldId id="353" r:id="rId22"/>
    <p:sldId id="354" r:id="rId23"/>
    <p:sldId id="340" r:id="rId24"/>
    <p:sldId id="351" r:id="rId25"/>
    <p:sldId id="358" r:id="rId26"/>
    <p:sldId id="319" r:id="rId27"/>
    <p:sldId id="341" r:id="rId28"/>
    <p:sldId id="342" r:id="rId29"/>
    <p:sldId id="355" r:id="rId30"/>
    <p:sldId id="356" r:id="rId31"/>
    <p:sldId id="359" r:id="rId32"/>
    <p:sldId id="360" r:id="rId33"/>
    <p:sldId id="361" r:id="rId34"/>
    <p:sldId id="321" r:id="rId35"/>
    <p:sldId id="343" r:id="rId36"/>
    <p:sldId id="346" r:id="rId37"/>
    <p:sldId id="345" r:id="rId38"/>
    <p:sldId id="362" r:id="rId39"/>
    <p:sldId id="322" r:id="rId40"/>
    <p:sldId id="347" r:id="rId41"/>
    <p:sldId id="349" r:id="rId42"/>
    <p:sldId id="350" r:id="rId43"/>
  </p:sldIdLst>
  <p:sldSz cx="9144000" cy="6858000" type="screen4x3"/>
  <p:notesSz cx="6794500" cy="99314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38FC"/>
    <a:srgbClr val="003399"/>
    <a:srgbClr val="CCFF33"/>
    <a:srgbClr val="CCFF66"/>
    <a:srgbClr val="FFFF00"/>
    <a:srgbClr val="CCFFFF"/>
    <a:srgbClr val="00004C"/>
  </p:clrMru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653" autoAdjust="0"/>
    <p:restoredTop sz="94708" autoAdjust="0"/>
  </p:normalViewPr>
  <p:slideViewPr>
    <p:cSldViewPr>
      <p:cViewPr>
        <p:scale>
          <a:sx n="75" d="100"/>
          <a:sy n="75" d="100"/>
        </p:scale>
        <p:origin x="-282" y="-4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3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EBD9B1-1FF3-4B18-8DFF-86FDB49D84D7}" type="datetimeFigureOut">
              <a:rPr lang="ko-KR" altLang="en-US" smtClean="0"/>
              <a:pPr/>
              <a:t>2015-02-04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17415"/>
            <a:ext cx="5435600" cy="44691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33106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8645" y="9433106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B00797-ED68-40CC-A9B3-2010D73E1D3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main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4" r:id="rId4"/>
    <p:sldLayoutId id="2147483655" r:id="rId5"/>
    <p:sldLayoutId id="2147483656" r:id="rId6"/>
    <p:sldLayoutId id="2147483657" r:id="rId7"/>
  </p:sldLayoutIdLst>
  <p:transition>
    <p:zoom/>
  </p:transition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Relationship Id="rId9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image" Target="../media/image32.png"/><Relationship Id="rId18" Type="http://schemas.openxmlformats.org/officeDocument/2006/relationships/image" Target="../media/image37.pn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12" Type="http://schemas.openxmlformats.org/officeDocument/2006/relationships/image" Target="../media/image31.png"/><Relationship Id="rId17" Type="http://schemas.openxmlformats.org/officeDocument/2006/relationships/image" Target="../media/image36.png"/><Relationship Id="rId2" Type="http://schemas.openxmlformats.org/officeDocument/2006/relationships/image" Target="../media/image30.png"/><Relationship Id="rId16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11" Type="http://schemas.openxmlformats.org/officeDocument/2006/relationships/image" Target="../media/image38.png"/><Relationship Id="rId5" Type="http://schemas.openxmlformats.org/officeDocument/2006/relationships/image" Target="../media/image56.png"/><Relationship Id="rId15" Type="http://schemas.openxmlformats.org/officeDocument/2006/relationships/image" Target="../media/image34.png"/><Relationship Id="rId10" Type="http://schemas.openxmlformats.org/officeDocument/2006/relationships/image" Target="../media/image61.png"/><Relationship Id="rId4" Type="http://schemas.openxmlformats.org/officeDocument/2006/relationships/image" Target="../media/image55.png"/><Relationship Id="rId9" Type="http://schemas.openxmlformats.org/officeDocument/2006/relationships/image" Target="../media/image60.png"/><Relationship Id="rId14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3049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모서리가 둥근 직사각형 9"/>
          <p:cNvSpPr/>
          <p:nvPr/>
        </p:nvSpPr>
        <p:spPr>
          <a:xfrm>
            <a:off x="5325492" y="4357694"/>
            <a:ext cx="3318474" cy="115637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>
              <a:bevelT w="0" h="0"/>
              <a:contourClr>
                <a:schemeClr val="bg1"/>
              </a:contourClr>
            </a:sp3d>
          </a:bodyPr>
          <a:lstStyle/>
          <a:p>
            <a:pPr algn="ctr"/>
            <a:r>
              <a:rPr lang="en-US" altLang="ko-KR" sz="3000" b="1" dirty="0" smtClean="0">
                <a:solidFill>
                  <a:srgbClr val="00004C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2015.  02.  04</a:t>
            </a:r>
            <a:r>
              <a:rPr lang="en-US" altLang="ko-KR" sz="2650" dirty="0" smtClean="0">
                <a:solidFill>
                  <a:srgbClr val="00004C"/>
                </a:solidFill>
                <a:latin typeface="HY울릉도B" pitchFamily="18" charset="-127"/>
                <a:ea typeface="HY울릉도B" pitchFamily="18" charset="-127"/>
                <a:cs typeface="Arial" pitchFamily="34" charset="0"/>
              </a:rPr>
              <a:t>(</a:t>
            </a:r>
            <a:r>
              <a:rPr lang="ko-KR" altLang="en-US" sz="2650" dirty="0" smtClean="0">
                <a:solidFill>
                  <a:srgbClr val="00004C"/>
                </a:solidFill>
                <a:latin typeface="HY울릉도B" pitchFamily="18" charset="-127"/>
                <a:ea typeface="HY울릉도B" pitchFamily="18" charset="-127"/>
                <a:cs typeface="Arial" pitchFamily="34" charset="0"/>
              </a:rPr>
              <a:t>수</a:t>
            </a:r>
            <a:r>
              <a:rPr lang="en-US" altLang="ko-KR" sz="2650" dirty="0" smtClean="0">
                <a:solidFill>
                  <a:srgbClr val="00004C"/>
                </a:solidFill>
                <a:latin typeface="HY울릉도B" pitchFamily="18" charset="-127"/>
                <a:ea typeface="HY울릉도B" pitchFamily="18" charset="-127"/>
                <a:cs typeface="Arial" pitchFamily="34" charset="0"/>
              </a:rPr>
              <a:t>)</a:t>
            </a:r>
            <a:endParaRPr lang="ko-KR" altLang="en-US" sz="2650" dirty="0">
              <a:solidFill>
                <a:srgbClr val="00004C"/>
              </a:solidFill>
              <a:latin typeface="HY울릉도B" pitchFamily="18" charset="-127"/>
              <a:ea typeface="HY울릉도B" pitchFamily="18" charset="-127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2910" y="1071546"/>
            <a:ext cx="8001056" cy="138499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31750">
              <a:bevelT w="0" h="38100"/>
              <a:contourClr>
                <a:schemeClr val="bg2">
                  <a:lumMod val="10000"/>
                </a:schemeClr>
              </a:contourClr>
            </a:sp3d>
          </a:bodyPr>
          <a:lstStyle/>
          <a:p>
            <a:r>
              <a:rPr lang="en-US" altLang="ko-KR" sz="36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2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114300" dist="38100" dir="2700000" algn="tl" rotWithShape="0">
                    <a:prstClr val="black">
                      <a:alpha val="80000"/>
                    </a:prstClr>
                  </a:outerShdw>
                </a:effectLst>
              </a:rPr>
              <a:t>2015</a:t>
            </a:r>
            <a:r>
              <a:rPr lang="ko-KR" altLang="en-US" sz="36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2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114300" dist="38100" dir="2700000" algn="tl" rotWithShape="0">
                    <a:prstClr val="black">
                      <a:alpha val="80000"/>
                    </a:prstClr>
                  </a:outerShdw>
                </a:effectLst>
              </a:rPr>
              <a:t>년도 </a:t>
            </a:r>
            <a:endParaRPr lang="en-US" altLang="ko-KR" sz="3600" b="1" dirty="0" smtClean="0">
              <a:gradFill flip="none" rotWithShape="1">
                <a:gsLst>
                  <a:gs pos="0">
                    <a:schemeClr val="bg1"/>
                  </a:gs>
                  <a:gs pos="83000">
                    <a:schemeClr val="bg2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114300" dist="38100" dir="2700000" algn="tl" rotWithShape="0">
                  <a:prstClr val="black">
                    <a:alpha val="80000"/>
                  </a:prstClr>
                </a:outerShdw>
              </a:effectLst>
            </a:endParaRPr>
          </a:p>
          <a:p>
            <a:r>
              <a:rPr lang="ko-KR" altLang="en-US" sz="48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2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114300" dist="38100" dir="2700000" algn="tl" rotWithShape="0">
                    <a:prstClr val="black">
                      <a:alpha val="80000"/>
                    </a:prstClr>
                  </a:outerShdw>
                </a:effectLst>
              </a:rPr>
              <a:t>우정정보화 투자사업 설명회</a:t>
            </a:r>
            <a:endParaRPr lang="ko-KR" altLang="en-US" sz="48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2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114300" dist="381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pic>
        <p:nvPicPr>
          <p:cNvPr id="6" name="그림 5"/>
          <p:cNvPicPr/>
          <p:nvPr/>
        </p:nvPicPr>
        <p:blipFill rotWithShape="1">
          <a:blip r:embed="rId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0"/>
                </a:srgbClr>
              </a:clrTo>
            </a:clrChange>
            <a:lum/>
          </a:blip>
          <a:srcRect/>
          <a:stretch>
            <a:fillRect/>
          </a:stretch>
        </p:blipFill>
        <p:spPr>
          <a:xfrm>
            <a:off x="142844" y="6380020"/>
            <a:ext cx="2088512" cy="478004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pic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4"/>
          <a:srcRect l="52500" t="26880" r="13070" b="64720"/>
          <a:stretch>
            <a:fillRect/>
          </a:stretch>
        </p:blipFill>
        <p:spPr>
          <a:xfrm>
            <a:off x="6765963" y="6357959"/>
            <a:ext cx="2306631" cy="500042"/>
          </a:xfrm>
          <a:prstGeom prst="rect">
            <a:avLst/>
          </a:prstGeo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85720" y="-24"/>
            <a:ext cx="36004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ko-KR" altLang="en-US" sz="40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행사진행순서</a:t>
            </a:r>
            <a:endParaRPr lang="ko-KR" altLang="en-US" sz="40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graphicFrame>
        <p:nvGraphicFramePr>
          <p:cNvPr id="4" name="표 3"/>
          <p:cNvGraphicFramePr/>
          <p:nvPr/>
        </p:nvGraphicFramePr>
        <p:xfrm>
          <a:off x="187382" y="1000108"/>
          <a:ext cx="8771748" cy="5704893"/>
        </p:xfrm>
        <a:graphic>
          <a:graphicData uri="http://schemas.openxmlformats.org/drawingml/2006/table">
            <a:tbl>
              <a:tblPr firstRow="1" bandRow="1"/>
              <a:tblGrid>
                <a:gridCol w="1430997"/>
                <a:gridCol w="721054"/>
                <a:gridCol w="4251675"/>
                <a:gridCol w="2368022"/>
              </a:tblGrid>
              <a:tr h="424067">
                <a:tc gridSpan="2"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7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시 간</a:t>
                      </a:r>
                    </a:p>
                  </a:txBody>
                  <a:tcPr marL="91457" marR="91457" marT="45728" marB="45728" anchor="ctr">
                    <a:lnL w="2532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2532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532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3F4E3">
                        <a:alpha val="10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sz="1800"/>
                    </a:p>
                  </a:txBody>
                  <a:tcPr marL="90006" marR="90006" marT="46789" marB="46789">
                    <a:lnL>
                      <a:noFill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2532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532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7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주 요 내 용</a:t>
                      </a: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2532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532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3F4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7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진 행 자</a:t>
                      </a: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2532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2532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532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3F4E3">
                        <a:alpha val="100000"/>
                      </a:srgbClr>
                    </a:solidFill>
                  </a:tcPr>
                </a:tc>
              </a:tr>
              <a:tr h="643220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:00~1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: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05</a:t>
                      </a:r>
                      <a:endParaRPr lang="ko-KR" altLang="en-US" sz="16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헤드라인M"/>
                        <a:ea typeface="HY헤드라인M"/>
                        <a:sym typeface="바탕"/>
                      </a:endParaRPr>
                    </a:p>
                  </a:txBody>
                  <a:tcPr marL="91457" marR="91457" marT="45728" marB="45728" anchor="ctr">
                    <a:lnL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2532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5분</a:t>
                      </a: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2532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행사개요</a:t>
                      </a:r>
                      <a:endParaRPr lang="ko-KR" altLang="en-US" sz="16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헤드라인M"/>
                        <a:ea typeface="HY헤드라인M"/>
                        <a:sym typeface="바탕"/>
                      </a:endParaRP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2532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 pitchFamily="18" charset="-127"/>
                          <a:ea typeface="HY헤드라인M" pitchFamily="18" charset="-127"/>
                          <a:sym typeface="바탕"/>
                        </a:rPr>
                        <a:t>박승곤 사무관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헤드라인M" pitchFamily="18" charset="-127"/>
                        <a:ea typeface="HY헤드라인M" pitchFamily="18" charset="-127"/>
                        <a:sym typeface="바탕"/>
                      </a:endParaRP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 pitchFamily="18" charset="-127"/>
                          <a:ea typeface="HY헤드라인M" pitchFamily="18" charset="-127"/>
                          <a:sym typeface="바탕"/>
                        </a:rPr>
                        <a:t>(정보센터 정보전략팀장)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헤드라인M" pitchFamily="18" charset="-127"/>
                        <a:ea typeface="HY헤드라인M" pitchFamily="18" charset="-127"/>
                        <a:sym typeface="바탕"/>
                      </a:endParaRP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2532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</a:tr>
              <a:tr h="625744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:05~1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:10</a:t>
                      </a:r>
                      <a:endParaRPr lang="ko-KR" altLang="en-US" sz="16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헤드라인M"/>
                        <a:ea typeface="HY헤드라인M"/>
                        <a:sym typeface="바탕"/>
                      </a:endParaRPr>
                    </a:p>
                  </a:txBody>
                  <a:tcPr marL="91457" marR="91457" marT="45728" marB="45728" anchor="ctr">
                    <a:lnL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5분</a:t>
                      </a: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인 사 말 씀</a:t>
                      </a: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 pitchFamily="18" charset="-127"/>
                          <a:ea typeface="HY헤드라인M" pitchFamily="18" charset="-127"/>
                          <a:sym typeface="바탕"/>
                        </a:rPr>
                        <a:t> 이현호 서기관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헤드라인M" pitchFamily="18" charset="-127"/>
                        <a:ea typeface="HY헤드라인M" pitchFamily="18" charset="-127"/>
                        <a:sym typeface="바탕"/>
                      </a:endParaRP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 pitchFamily="18" charset="-127"/>
                          <a:ea typeface="HY헤드라인M" pitchFamily="18" charset="-127"/>
                          <a:sym typeface="바탕"/>
                        </a:rPr>
                        <a:t>(</a:t>
                      </a:r>
                      <a:r>
                        <a:rPr lang="ko-KR" altLang="en-US" sz="1400" b="0" i="0" spc="5" dirty="0" err="1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 pitchFamily="18" charset="-127"/>
                          <a:ea typeface="HY헤드라인M" pitchFamily="18" charset="-127"/>
                          <a:sym typeface="바탕"/>
                        </a:rPr>
                        <a:t>우본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 pitchFamily="18" charset="-127"/>
                          <a:ea typeface="HY헤드라인M" pitchFamily="18" charset="-127"/>
                          <a:sym typeface="바탕"/>
                        </a:rPr>
                        <a:t> 경영성과정보팀장)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헤드라인M" pitchFamily="18" charset="-127"/>
                        <a:ea typeface="HY헤드라인M" pitchFamily="18" charset="-127"/>
                        <a:sym typeface="바탕"/>
                      </a:endParaRP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</a:tr>
              <a:tr h="644839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:10~1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:15</a:t>
                      </a:r>
                      <a:endParaRPr lang="ko-KR" altLang="en-US" sz="16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헤드라인M"/>
                        <a:ea typeface="HY헤드라인M"/>
                        <a:sym typeface="바탕"/>
                      </a:endParaRPr>
                    </a:p>
                  </a:txBody>
                  <a:tcPr marL="91457" marR="91457" marT="45728" marB="45728" anchor="ctr">
                    <a:lnL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5분</a:t>
                      </a: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2015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년 투자설명회 추진방향 및 사업규모</a:t>
                      </a:r>
                      <a:endParaRPr lang="ko-KR" altLang="en-US" sz="16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헤드라인M"/>
                        <a:ea typeface="HY헤드라인M"/>
                        <a:sym typeface="바탕"/>
                      </a:endParaRP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 err="1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 pitchFamily="18" charset="-127"/>
                          <a:ea typeface="HY헤드라인M" pitchFamily="18" charset="-127"/>
                          <a:sym typeface="바탕"/>
                        </a:rPr>
                        <a:t>이육현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 pitchFamily="18" charset="-127"/>
                          <a:ea typeface="HY헤드라인M" pitchFamily="18" charset="-127"/>
                          <a:sym typeface="바탕"/>
                        </a:rPr>
                        <a:t> 서기관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헤드라인M" pitchFamily="18" charset="-127"/>
                        <a:ea typeface="HY헤드라인M" pitchFamily="18" charset="-127"/>
                        <a:sym typeface="바탕"/>
                      </a:endParaRP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 pitchFamily="18" charset="-127"/>
                          <a:ea typeface="HY헤드라인M" pitchFamily="18" charset="-127"/>
                          <a:sym typeface="바탕"/>
                        </a:rPr>
                        <a:t>(정보센터 정보기반과장)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헤드라인M" pitchFamily="18" charset="-127"/>
                        <a:ea typeface="HY헤드라인M" pitchFamily="18" charset="-127"/>
                        <a:sym typeface="바탕"/>
                      </a:endParaRP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</a:tr>
              <a:tr h="687665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:15~1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:25</a:t>
                      </a:r>
                      <a:endParaRPr lang="ko-KR" altLang="en-US" sz="16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헤드라인M"/>
                        <a:ea typeface="HY헤드라인M"/>
                        <a:sym typeface="바탕"/>
                      </a:endParaRPr>
                    </a:p>
                  </a:txBody>
                  <a:tcPr marL="91457" marR="91457" marT="45728" marB="45728" anchor="ctr">
                    <a:lnL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10분</a:t>
                      </a: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201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년도 </a:t>
                      </a:r>
                      <a:r>
                        <a:rPr lang="ko-KR" altLang="en-US" sz="16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우정사무정보화 세부 투자사업</a:t>
                      </a: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400" dirty="0" smtClean="0">
                          <a:latin typeface="HY헤드라인M" pitchFamily="18" charset="-127"/>
                          <a:ea typeface="HY헤드라인M" pitchFamily="18" charset="-127"/>
                        </a:rPr>
                        <a:t>박승곤 사무관</a:t>
                      </a:r>
                      <a:endParaRPr lang="en-US" altLang="ko-KR" sz="14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algn="ctr"/>
                      <a:r>
                        <a:rPr lang="en-US" altLang="ko-KR" sz="1400" dirty="0" smtClean="0"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latin typeface="HY헤드라인M" pitchFamily="18" charset="-127"/>
                          <a:ea typeface="HY헤드라인M" pitchFamily="18" charset="-127"/>
                        </a:rPr>
                        <a:t>정보센터 정보전략팀장</a:t>
                      </a:r>
                      <a:r>
                        <a:rPr lang="en-US" altLang="ko-KR" sz="1400" dirty="0" smtClean="0"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endParaRPr lang="ko-KR" altLang="en-US" sz="140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</a:tr>
              <a:tr h="711562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: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2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5~1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: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3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endParaRPr lang="ko-KR" altLang="en-US" sz="16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헤드라인M"/>
                        <a:ea typeface="HY헤드라인M"/>
                        <a:sym typeface="바탕"/>
                      </a:endParaRPr>
                    </a:p>
                  </a:txBody>
                  <a:tcPr marL="91457" marR="91457" marT="45728" marB="45728" anchor="ctr">
                    <a:lnL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10분</a:t>
                      </a: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201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년도 </a:t>
                      </a:r>
                      <a:r>
                        <a:rPr lang="ko-KR" altLang="en-US" sz="16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우편업무정보화 세부 투자사업</a:t>
                      </a: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400" dirty="0" smtClean="0">
                          <a:latin typeface="HY헤드라인M" pitchFamily="18" charset="-127"/>
                          <a:ea typeface="HY헤드라인M" pitchFamily="18" charset="-127"/>
                        </a:rPr>
                        <a:t>박종욱 사무관</a:t>
                      </a:r>
                      <a:endParaRPr lang="en-US" altLang="ko-KR" sz="14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algn="ctr"/>
                      <a:r>
                        <a:rPr lang="en-US" altLang="ko-KR" sz="1400" dirty="0" smtClean="0"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latin typeface="HY헤드라인M" pitchFamily="18" charset="-127"/>
                          <a:ea typeface="HY헤드라인M" pitchFamily="18" charset="-127"/>
                        </a:rPr>
                        <a:t>정보센터 우편기반팀장</a:t>
                      </a:r>
                      <a:r>
                        <a:rPr lang="en-US" altLang="ko-KR" sz="1400" dirty="0" smtClean="0"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endParaRPr lang="ko-KR" altLang="en-US" sz="140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</a:tr>
              <a:tr h="714689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:35~1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:45</a:t>
                      </a:r>
                      <a:endParaRPr lang="ko-KR" altLang="en-US" sz="16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헤드라인M"/>
                        <a:ea typeface="HY헤드라인M"/>
                        <a:sym typeface="바탕"/>
                      </a:endParaRPr>
                    </a:p>
                  </a:txBody>
                  <a:tcPr marL="91457" marR="91457" marT="45728" marB="45728" anchor="ctr">
                    <a:lnL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10분</a:t>
                      </a: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201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년도 금융업무정보화 </a:t>
                      </a:r>
                      <a:r>
                        <a:rPr lang="ko-KR" altLang="en-US" sz="16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세부 투자사업</a:t>
                      </a: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400" dirty="0" smtClean="0">
                          <a:latin typeface="HY헤드라인M" pitchFamily="18" charset="-127"/>
                          <a:ea typeface="HY헤드라인M" pitchFamily="18" charset="-127"/>
                        </a:rPr>
                        <a:t>윤병기 사무관</a:t>
                      </a:r>
                      <a:endParaRPr lang="en-US" altLang="ko-KR" sz="14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algn="ctr"/>
                      <a:r>
                        <a:rPr lang="en-US" altLang="ko-KR" sz="1400" dirty="0" smtClean="0"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latin typeface="HY헤드라인M" pitchFamily="18" charset="-127"/>
                          <a:ea typeface="HY헤드라인M" pitchFamily="18" charset="-127"/>
                        </a:rPr>
                        <a:t>정보센터 예금기반팀장</a:t>
                      </a:r>
                      <a:r>
                        <a:rPr lang="en-US" altLang="ko-KR" sz="1400" dirty="0" smtClean="0"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endParaRPr lang="ko-KR" altLang="en-US" sz="140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</a:tr>
              <a:tr h="662260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:45~1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:55</a:t>
                      </a:r>
                      <a:endParaRPr lang="ko-KR" altLang="en-US" sz="16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헤드라인M"/>
                        <a:ea typeface="HY헤드라인M"/>
                        <a:sym typeface="바탕"/>
                      </a:endParaRPr>
                    </a:p>
                  </a:txBody>
                  <a:tcPr marL="91457" marR="91457" marT="45728" marB="45728" anchor="ctr">
                    <a:lnL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10분</a:t>
                      </a: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201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년도 </a:t>
                      </a:r>
                      <a:r>
                        <a:rPr lang="ko-KR" altLang="en-US" sz="16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보험업무정보화 세부 투자사업</a:t>
                      </a: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400" dirty="0" smtClean="0">
                          <a:latin typeface="HY헤드라인M" pitchFamily="18" charset="-127"/>
                          <a:ea typeface="HY헤드라인M" pitchFamily="18" charset="-127"/>
                        </a:rPr>
                        <a:t>박종선 사무관</a:t>
                      </a:r>
                      <a:endParaRPr lang="en-US" altLang="ko-KR" sz="14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algn="ctr"/>
                      <a:r>
                        <a:rPr lang="en-US" altLang="ko-KR" sz="1400" dirty="0" smtClean="0">
                          <a:latin typeface="HY헤드라인M" pitchFamily="18" charset="-127"/>
                          <a:ea typeface="HY헤드라인M" pitchFamily="18" charset="-127"/>
                        </a:rPr>
                        <a:t> (</a:t>
                      </a:r>
                      <a:r>
                        <a:rPr lang="ko-KR" altLang="en-US" sz="1400" dirty="0" smtClean="0">
                          <a:latin typeface="HY헤드라인M" pitchFamily="18" charset="-127"/>
                          <a:ea typeface="HY헤드라인M" pitchFamily="18" charset="-127"/>
                        </a:rPr>
                        <a:t>정보센터 보험기반팀장</a:t>
                      </a:r>
                      <a:r>
                        <a:rPr lang="en-US" altLang="ko-KR" sz="1400" dirty="0" smtClean="0"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endParaRPr lang="ko-KR" altLang="en-US" sz="140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</a:tr>
              <a:tr h="590847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1</a:t>
                      </a:r>
                      <a:r>
                        <a:rPr lang="en-US" altLang="ko-KR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5</a:t>
                      </a: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:55</a:t>
                      </a:r>
                      <a:r>
                        <a:rPr lang="ko-KR" altLang="en-US" sz="16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~</a:t>
                      </a:r>
                    </a:p>
                  </a:txBody>
                  <a:tcPr marL="91457" marR="91457" marT="45728" marB="45728" anchor="ctr">
                    <a:lnL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 defTabSz="9001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endParaRPr lang="ko-KR" altLang="ko-KR" b="0" i="0" spc="5" dirty="0">
                        <a:solidFill>
                          <a:schemeClr val="tx1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질의응답</a:t>
                      </a:r>
                      <a:endParaRPr lang="ko-KR" altLang="en-US" sz="16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헤드라인M"/>
                        <a:ea typeface="HY헤드라인M"/>
                        <a:sym typeface="바탕"/>
                      </a:endParaRP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바탕"/>
                        </a:rPr>
                        <a:t>-</a:t>
                      </a:r>
                    </a:p>
                  </a:txBody>
                  <a:tcPr marL="91457" marR="91457" marT="45728" marB="45728" anchor="ctr">
                    <a:lnL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4285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4" descr="C:\Users\wsho\Desktop\545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2919523"/>
            <a:ext cx="6643734" cy="866667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1917643" y="3095852"/>
            <a:ext cx="627485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pPr algn="ctr"/>
            <a:r>
              <a:rPr lang="en-US" altLang="ko-KR" sz="28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Ⅰ</a:t>
            </a:r>
            <a:endParaRPr lang="ko-KR" altLang="en-US" sz="28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15" name="직사각형 14"/>
          <p:cNvSpPr/>
          <p:nvPr/>
        </p:nvSpPr>
        <p:spPr bwMode="auto">
          <a:xfrm>
            <a:off x="3119539" y="3097356"/>
            <a:ext cx="3239934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2800" dirty="0" smtClean="0">
                <a:ln w="12700" cmpd="sng">
                  <a:solidFill>
                    <a:schemeClr val="tx1">
                      <a:lumMod val="95000"/>
                      <a:lumOff val="5000"/>
                      <a:alpha val="49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dist="63500" dir="2700000" algn="tl" rotWithShape="0">
                    <a:schemeClr val="bg1">
                      <a:lumMod val="95000"/>
                      <a:alpha val="91000"/>
                    </a:scheme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개 요</a:t>
            </a:r>
            <a:endParaRPr lang="en-US" altLang="ko-KR" sz="2800" dirty="0">
              <a:ln w="12700" cmpd="sng">
                <a:solidFill>
                  <a:schemeClr val="tx1">
                    <a:lumMod val="95000"/>
                    <a:lumOff val="5000"/>
                    <a:alpha val="49000"/>
                  </a:schemeClr>
                </a:solidFill>
                <a:prstDash val="solid"/>
                <a:miter lim="800000"/>
              </a:ln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tx2">
                      <a:lumMod val="75000"/>
                    </a:schemeClr>
                  </a:gs>
                  <a:gs pos="100000">
                    <a:schemeClr val="tx2">
                      <a:lumMod val="50000"/>
                    </a:schemeClr>
                  </a:gs>
                </a:gsLst>
                <a:lin ang="5400000" scaled="0"/>
              </a:gradFill>
              <a:effectLst>
                <a:outerShdw dist="63500" dir="2700000" algn="tl" rotWithShape="0">
                  <a:schemeClr val="bg1">
                    <a:lumMod val="95000"/>
                    <a:alpha val="91000"/>
                  </a:scheme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4500594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Ⅰ.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설명회 개요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4" name="아래쪽 화살표 3"/>
          <p:cNvSpPr/>
          <p:nvPr/>
        </p:nvSpPr>
        <p:spPr bwMode="auto">
          <a:xfrm>
            <a:off x="2003425" y="3143250"/>
            <a:ext cx="4883150" cy="573088"/>
          </a:xfrm>
          <a:prstGeom prst="downArrow">
            <a:avLst>
              <a:gd name="adj1" fmla="val 49218"/>
              <a:gd name="adj2" fmla="val 23437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  <a:round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 lang="ko-KR" altLang="en-US"/>
            </a:pPr>
            <a:endParaRPr kumimoji="0" lang="ko-KR" altLang="en-US"/>
          </a:p>
        </p:txBody>
      </p:sp>
      <p:sp>
        <p:nvSpPr>
          <p:cNvPr id="5" name="이등변 삼각형 4"/>
          <p:cNvSpPr/>
          <p:nvPr/>
        </p:nvSpPr>
        <p:spPr bwMode="auto">
          <a:xfrm rot="10800000">
            <a:off x="3286125" y="2284413"/>
            <a:ext cx="2363788" cy="287337"/>
          </a:xfrm>
          <a:prstGeom prst="triangle">
            <a:avLst>
              <a:gd name="adj" fmla="val 50000"/>
            </a:avLst>
          </a:prstGeom>
          <a:solidFill>
            <a:srgbClr val="000000">
              <a:alpha val="45880"/>
            </a:srgbClr>
          </a:solidFill>
          <a:ln w="25400" cap="flat" cmpd="sng" algn="ctr">
            <a:noFill/>
            <a:prstDash val="solid"/>
            <a:round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 lang="ko-KR" altLang="en-US"/>
            </a:pPr>
            <a:endParaRPr kumimoji="0" lang="ko-KR" altLang="en-US"/>
          </a:p>
        </p:txBody>
      </p:sp>
      <p:sp>
        <p:nvSpPr>
          <p:cNvPr id="6" name="직사각형 5"/>
          <p:cNvSpPr>
            <a:spLocks noChangeArrowheads="1"/>
          </p:cNvSpPr>
          <p:nvPr/>
        </p:nvSpPr>
        <p:spPr bwMode="auto">
          <a:xfrm>
            <a:off x="246063" y="1189165"/>
            <a:ext cx="8616950" cy="3170463"/>
          </a:xfrm>
          <a:prstGeom prst="rect">
            <a:avLst/>
          </a:prstGeom>
          <a:blipFill dpi="0" rotWithShape="1">
            <a:blip r:embed="rId3">
              <a:alphaModFix amt="47000"/>
            </a:blip>
            <a:srcRect/>
            <a:tile tx="0" ty="0" sx="100000" sy="100000" flip="none" algn="tl"/>
          </a:blipFill>
          <a:ln w="28402" cap="rnd" algn="ctr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olSlant"/>
          </a:sp3d>
        </p:spPr>
        <p:txBody>
          <a:bodyPr anchor="ctr"/>
          <a:lstStyle/>
          <a:p>
            <a:pPr algn="ctr"/>
            <a:endParaRPr kumimoji="0" lang="ko-KR" altLang="en-US">
              <a:latin typeface="함초롬돋움" pitchFamily="18" charset="-127"/>
            </a:endParaRPr>
          </a:p>
        </p:txBody>
      </p:sp>
      <p:pic>
        <p:nvPicPr>
          <p:cNvPr id="17" name="Picture 49" descr="10"/>
          <p:cNvPicPr>
            <a:picLocks noChangeAspect="1" noChangeArrowheads="1"/>
          </p:cNvPicPr>
          <p:nvPr/>
        </p:nvPicPr>
        <p:blipFill>
          <a:blip r:embed="rId4"/>
          <a:srcRect l="7491" t="4861" r="8910" b="63657"/>
          <a:stretch>
            <a:fillRect/>
          </a:stretch>
        </p:blipFill>
        <p:spPr bwMode="auto">
          <a:xfrm rot="10800000">
            <a:off x="1357290" y="1357299"/>
            <a:ext cx="6500858" cy="596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직사각형 18"/>
          <p:cNvSpPr/>
          <p:nvPr/>
        </p:nvSpPr>
        <p:spPr>
          <a:xfrm>
            <a:off x="2071670" y="1376348"/>
            <a:ext cx="50860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710213" fontAlgn="auto"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2400" spc="5" dirty="0" smtClean="0">
                <a:solidFill>
                  <a:srgbClr val="000000">
                    <a:alpha val="100000"/>
                  </a:srgbClr>
                </a:solidFill>
                <a:latin typeface="HY헤드라인M"/>
                <a:ea typeface="HY헤드라인M"/>
                <a:sym typeface="Wingdings"/>
              </a:rPr>
              <a:t>선진 우정IT Governance 체계 확립</a:t>
            </a:r>
            <a:endParaRPr lang="ko-KR" altLang="en-US" sz="2400" spc="5" dirty="0">
              <a:solidFill>
                <a:srgbClr val="000000">
                  <a:alpha val="100000"/>
                </a:srgbClr>
              </a:solidFill>
              <a:latin typeface="HY헤드라인M"/>
              <a:ea typeface="HY헤드라인M"/>
              <a:sym typeface="Wingdings"/>
            </a:endParaRPr>
          </a:p>
        </p:txBody>
      </p:sp>
      <p:pic>
        <p:nvPicPr>
          <p:cNvPr id="92" name="Picture 95" descr="화살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857364"/>
            <a:ext cx="9144000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 bwMode="auto">
          <a:xfrm>
            <a:off x="1782781" y="2279647"/>
            <a:ext cx="5432425" cy="720725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txBody>
          <a:bodyPr lIns="89939" tIns="44941" rIns="89939" bIns="44941" anchor="ctr"/>
          <a:lstStyle/>
          <a:p>
            <a:pPr algn="ctr" defTabSz="1710213" fontAlgn="auto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kumimoji="0" lang="ko-KR" altLang="en-US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+mn-cs"/>
                <a:sym typeface="Wingdings"/>
              </a:rPr>
              <a:t>우정 </a:t>
            </a:r>
            <a:r>
              <a:rPr kumimoji="0" lang="ko-KR" altLang="en-US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+mn-cs"/>
                <a:sym typeface="Wingdings"/>
              </a:rPr>
              <a:t>I</a:t>
            </a:r>
            <a:r>
              <a:rPr kumimoji="0" lang="en-US" altLang="ko-KR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+mn-cs"/>
                <a:sym typeface="Wingdings"/>
              </a:rPr>
              <a:t>C</a:t>
            </a:r>
            <a:r>
              <a:rPr kumimoji="0" lang="ko-KR" altLang="en-US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+mn-cs"/>
                <a:sym typeface="Wingdings"/>
              </a:rPr>
              <a:t>T</a:t>
            </a:r>
            <a:r>
              <a:rPr kumimoji="0" lang="ko-KR" altLang="en-US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+mn-cs"/>
                <a:sym typeface="Wingdings"/>
              </a:rPr>
              <a:t>의 </a:t>
            </a:r>
          </a:p>
          <a:p>
            <a:pPr algn="ctr" defTabSz="1710213" fontAlgn="auto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kumimoji="0" lang="ko-KR" altLang="en-US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+mn-cs"/>
                <a:sym typeface="Wingdings"/>
              </a:rPr>
              <a:t>투명성, 공정성, 책임성, 서비스 </a:t>
            </a:r>
            <a:r>
              <a:rPr kumimoji="0" lang="ko-KR" altLang="en-US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+mn-cs"/>
                <a:sym typeface="Wingdings"/>
              </a:rPr>
              <a:t>품질 확보</a:t>
            </a:r>
            <a:endParaRPr kumimoji="0" lang="ko-KR" altLang="en-US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Y헤드라인M"/>
              <a:ea typeface="HY헤드라인M"/>
              <a:cs typeface="+mn-cs"/>
              <a:sym typeface="Wingdings"/>
            </a:endParaRPr>
          </a:p>
        </p:txBody>
      </p:sp>
      <p:sp>
        <p:nvSpPr>
          <p:cNvPr id="7" name="직사각형 6"/>
          <p:cNvSpPr/>
          <p:nvPr/>
        </p:nvSpPr>
        <p:spPr bwMode="auto">
          <a:xfrm>
            <a:off x="428596" y="3286124"/>
            <a:ext cx="8356601" cy="100647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5208" cap="rnd" cmpd="sng" algn="ctr">
            <a:noFill/>
            <a:prstDash val="solid"/>
            <a:rou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89939" tIns="44941" rIns="89939" bIns="44941" anchor="ctr"/>
          <a:lstStyle/>
          <a:p>
            <a:pPr defTabSz="1710213" fontAlgn="auto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kumimoji="0" lang="ko-KR" altLang="en-US" sz="1700" spc="5" dirty="0" smtClean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201</a:t>
            </a:r>
            <a:r>
              <a:rPr kumimoji="0" lang="en-US" altLang="ko-KR" sz="1700" spc="5" dirty="0" smtClean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5</a:t>
            </a:r>
            <a:r>
              <a:rPr kumimoji="0" lang="ko-KR" altLang="en-US" sz="1700" spc="5" dirty="0" smtClean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년도 추진예정 </a:t>
            </a:r>
            <a:r>
              <a:rPr kumimoji="0" lang="ko-KR" altLang="en-US" sz="1700" spc="5" dirty="0" err="1" smtClean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정보화사업에</a:t>
            </a:r>
            <a:r>
              <a:rPr kumimoji="0" lang="ko-KR" altLang="en-US" sz="1700" spc="5" dirty="0" smtClean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 </a:t>
            </a:r>
            <a:r>
              <a:rPr kumimoji="0" lang="ko-KR" altLang="en-US" sz="1700" spc="5" dirty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대한 </a:t>
            </a:r>
            <a:r>
              <a:rPr kumimoji="0" lang="ko-KR" altLang="en-US" sz="1700" spc="5" dirty="0" smtClean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사전예보를 </a:t>
            </a:r>
            <a:r>
              <a:rPr kumimoji="0" lang="ko-KR" altLang="en-US" sz="1700" spc="5" dirty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통해 관련 사업자에게 </a:t>
            </a:r>
            <a:r>
              <a:rPr kumimoji="0" lang="ko-KR" altLang="en-US" sz="1700" spc="5" dirty="0" smtClean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균등한  </a:t>
            </a:r>
            <a:endParaRPr kumimoji="0" lang="en-US" altLang="ko-KR" sz="1700" spc="5" dirty="0" smtClean="0">
              <a:solidFill>
                <a:schemeClr val="bg2">
                  <a:lumMod val="10000"/>
                </a:schemeClr>
              </a:solidFill>
              <a:latin typeface="HY헤드라인M"/>
              <a:ea typeface="HY헤드라인M"/>
              <a:cs typeface="+mn-cs"/>
              <a:sym typeface="Wingdings"/>
            </a:endParaRPr>
          </a:p>
          <a:p>
            <a:pPr defTabSz="1710213" fontAlgn="auto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700" spc="5" dirty="0" smtClean="0">
                <a:solidFill>
                  <a:srgbClr val="C00000"/>
                </a:solidFill>
                <a:latin typeface="HY헤드라인M"/>
                <a:ea typeface="HY헤드라인M"/>
                <a:sym typeface="Wingdings"/>
              </a:rPr>
              <a:t>사업</a:t>
            </a:r>
            <a:r>
              <a:rPr kumimoji="0" lang="ko-KR" altLang="en-US" sz="1700" spc="5" dirty="0" smtClean="0">
                <a:solidFill>
                  <a:srgbClr val="C00000"/>
                </a:solidFill>
                <a:latin typeface="HY헤드라인M"/>
                <a:ea typeface="HY헤드라인M"/>
                <a:cs typeface="+mn-cs"/>
                <a:sym typeface="Wingdings"/>
              </a:rPr>
              <a:t>참여 기회 보장 및 사업준비 </a:t>
            </a:r>
            <a:r>
              <a:rPr kumimoji="0" lang="ko-KR" altLang="en-US" sz="1700" spc="5" dirty="0">
                <a:solidFill>
                  <a:srgbClr val="C00000"/>
                </a:solidFill>
                <a:latin typeface="HY헤드라인M"/>
                <a:ea typeface="HY헤드라인M"/>
                <a:cs typeface="+mn-cs"/>
                <a:sym typeface="Wingdings"/>
              </a:rPr>
              <a:t>기회 제공  </a:t>
            </a:r>
          </a:p>
        </p:txBody>
      </p:sp>
      <p:sp>
        <p:nvSpPr>
          <p:cNvPr id="22" name="AutoShape 28"/>
          <p:cNvSpPr>
            <a:spLocks noChangeArrowheads="1"/>
          </p:cNvSpPr>
          <p:nvPr/>
        </p:nvSpPr>
        <p:spPr bwMode="auto">
          <a:xfrm>
            <a:off x="304551" y="4583763"/>
            <a:ext cx="2124309" cy="41687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28627"/>
                  <a:invGamma/>
                </a:schemeClr>
              </a:gs>
            </a:gsLst>
            <a:path path="rect">
              <a:fillToRect r="100000" b="100000"/>
            </a:path>
          </a:gradFill>
          <a:ln w="952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defTabSz="1710213" fontAlgn="auto"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endParaRPr lang="ko-KR" altLang="en-US" spc="5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/>
              <a:ea typeface="HY헤드라인M"/>
              <a:sym typeface="Wingdings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285720" y="785794"/>
            <a:ext cx="2143140" cy="419379"/>
            <a:chOff x="285720" y="785794"/>
            <a:chExt cx="2143140" cy="419379"/>
          </a:xfrm>
        </p:grpSpPr>
        <p:sp>
          <p:nvSpPr>
            <p:cNvPr id="18" name="AutoShape 26"/>
            <p:cNvSpPr>
              <a:spLocks noChangeArrowheads="1"/>
            </p:cNvSpPr>
            <p:nvPr/>
          </p:nvSpPr>
          <p:spPr bwMode="auto">
            <a:xfrm>
              <a:off x="285720" y="785794"/>
              <a:ext cx="2071702" cy="419379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tint val="28627"/>
                    <a:invGamma/>
                  </a:schemeClr>
                </a:gs>
              </a:gsLst>
              <a:path path="rect">
                <a:fillToRect r="100000" b="100000"/>
              </a:path>
            </a:gradFill>
            <a:ln w="9525">
              <a:solidFill>
                <a:schemeClr val="bg1"/>
              </a:solidFill>
              <a:round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endParaRPr lang="ko-KR" altLang="en-US" spc="5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/>
              </a:endParaRPr>
            </a:p>
          </p:txBody>
        </p:sp>
        <p:sp>
          <p:nvSpPr>
            <p:cNvPr id="25" name="TextBox 24"/>
            <p:cNvSpPr txBox="1"/>
            <p:nvPr/>
          </p:nvSpPr>
          <p:spPr bwMode="auto">
            <a:xfrm>
              <a:off x="285720" y="798494"/>
              <a:ext cx="2143140" cy="369332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square">
              <a:spAutoFit/>
              <a:sp3d contourW="31750">
                <a:bevelT w="0" h="25400"/>
                <a:contourClr>
                  <a:schemeClr val="bg1"/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ln w="12700" cap="rnd" cmpd="sng">
                    <a:noFill/>
                    <a:round/>
                  </a:ln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헤드라인M" pitchFamily="18" charset="-127"/>
                  <a:ea typeface="HY견고딕" pitchFamily="18" charset="-127"/>
                </a:rPr>
                <a:t>설명회 개최 목적</a:t>
              </a:r>
              <a:endParaRPr kumimoji="0" lang="ko-KR" altLang="en-US" dirty="0">
                <a:ln w="12700" cap="rnd" cmpd="sng">
                  <a:noFill/>
                  <a:round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견고딕" pitchFamily="18" charset="-127"/>
              </a:endParaRPr>
            </a:p>
          </p:txBody>
        </p:sp>
      </p:grpSp>
      <p:sp>
        <p:nvSpPr>
          <p:cNvPr id="28" name="TextBox 27"/>
          <p:cNvSpPr txBox="1"/>
          <p:nvPr/>
        </p:nvSpPr>
        <p:spPr bwMode="auto">
          <a:xfrm>
            <a:off x="285721" y="4559866"/>
            <a:ext cx="2286015" cy="36933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31750">
              <a:bevelT w="0" h="2540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dirty="0" smtClean="0">
                <a:ln w="12700" cap="rnd" cmpd="sng">
                  <a:noFill/>
                  <a:round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견고딕" pitchFamily="18" charset="-127"/>
              </a:rPr>
              <a:t> 설명회 주요 내용  </a:t>
            </a:r>
            <a:endParaRPr kumimoji="0" lang="ko-KR" altLang="en-US" dirty="0">
              <a:ln w="12700" cap="rnd" cmpd="sng">
                <a:noFill/>
                <a:round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견고딕" pitchFamily="18" charset="-127"/>
            </a:endParaRPr>
          </a:p>
        </p:txBody>
      </p:sp>
      <p:pic>
        <p:nvPicPr>
          <p:cNvPr id="20" name="Picture 2" descr="E:\E Data\디자인턴\제작\2011\12월\우정사업본부\img\00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42876" y="4824446"/>
            <a:ext cx="9286876" cy="1747826"/>
          </a:xfrm>
          <a:prstGeom prst="rect">
            <a:avLst/>
          </a:prstGeom>
          <a:noFill/>
        </p:spPr>
      </p:pic>
      <p:sp>
        <p:nvSpPr>
          <p:cNvPr id="10" name="직사각형 9"/>
          <p:cNvSpPr/>
          <p:nvPr/>
        </p:nvSpPr>
        <p:spPr bwMode="auto">
          <a:xfrm>
            <a:off x="428596" y="5094302"/>
            <a:ext cx="8116887" cy="36830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lIns="89939" tIns="44941" rIns="89939" bIns="44941" anchor="ctr"/>
          <a:lstStyle/>
          <a:p>
            <a:pPr defTabSz="1710213" fontAlgn="auto">
              <a:buSzPct val="100000"/>
              <a:defRPr lang="ko-KR" altLang="en-US"/>
            </a:pPr>
            <a:r>
              <a:rPr kumimoji="0" lang="ko-KR" altLang="en-US" sz="1600" spc="5" dirty="0">
                <a:solidFill>
                  <a:srgbClr val="808080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+mn-cs"/>
                <a:sym typeface="Wingdings"/>
              </a:rPr>
              <a:t>  </a:t>
            </a:r>
            <a:r>
              <a:rPr kumimoji="0" lang="ko-KR" altLang="en-US" spc="5" dirty="0" smtClean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201</a:t>
            </a:r>
            <a:r>
              <a:rPr kumimoji="0" lang="en-US" altLang="ko-KR" spc="5" dirty="0" smtClean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5</a:t>
            </a:r>
            <a:r>
              <a:rPr kumimoji="0" lang="ko-KR" altLang="en-US" spc="5" dirty="0" smtClean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년도 </a:t>
            </a:r>
            <a:r>
              <a:rPr kumimoji="0" lang="ko-KR" altLang="en-US" spc="5" dirty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우정사업본부 정보화 사업 추진방향 및 정보화 정책 방향 소개</a:t>
            </a:r>
          </a:p>
        </p:txBody>
      </p:sp>
      <p:sp>
        <p:nvSpPr>
          <p:cNvPr id="12" name="직사각형 11"/>
          <p:cNvSpPr/>
          <p:nvPr/>
        </p:nvSpPr>
        <p:spPr bwMode="auto">
          <a:xfrm>
            <a:off x="500034" y="5500702"/>
            <a:ext cx="6643734" cy="871537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lIns="89939" tIns="44941" rIns="89939" bIns="44941" anchor="ctr"/>
          <a:lstStyle/>
          <a:p>
            <a:pPr defTabSz="1710213" fontAlgn="auto">
              <a:lnSpc>
                <a:spcPct val="150000"/>
              </a:lnSpc>
              <a:buSzPct val="100000"/>
              <a:defRPr lang="ko-KR" altLang="en-US"/>
            </a:pPr>
            <a:r>
              <a:rPr lang="ko-KR" altLang="en-US" sz="1600" spc="5" dirty="0">
                <a:solidFill>
                  <a:srgbClr val="0000CC">
                    <a:alpha val="100000"/>
                  </a:srgbClr>
                </a:solidFill>
                <a:latin typeface="HY헤드라인M"/>
                <a:ea typeface="HY헤드라인M"/>
                <a:sym typeface="Wingdings"/>
              </a:rPr>
              <a:t> </a:t>
            </a:r>
            <a:r>
              <a:rPr kumimoji="0" lang="ko-KR" altLang="en-US" spc="5" dirty="0" smtClean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사업별</a:t>
            </a:r>
            <a:r>
              <a:rPr kumimoji="0" lang="ko-KR" altLang="en-US" spc="5" dirty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·업무별 </a:t>
            </a:r>
            <a:r>
              <a:rPr kumimoji="0" lang="ko-KR" altLang="en-US" spc="5" dirty="0" err="1" smtClean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정보화</a:t>
            </a:r>
            <a:r>
              <a:rPr lang="ko-KR" altLang="en-US" spc="5" dirty="0" err="1" smtClean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sym typeface="Wingdings"/>
              </a:rPr>
              <a:t>사업</a:t>
            </a:r>
            <a:r>
              <a:rPr kumimoji="0" lang="ko-KR" altLang="en-US" spc="5" dirty="0" smtClean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 </a:t>
            </a:r>
            <a:r>
              <a:rPr kumimoji="0" lang="ko-KR" altLang="en-US" spc="5" dirty="0">
                <a:solidFill>
                  <a:schemeClr val="bg2">
                    <a:lumMod val="10000"/>
                  </a:schemeClr>
                </a:solidFill>
                <a:latin typeface="HY헤드라인M"/>
                <a:ea typeface="HY헤드라인M"/>
                <a:cs typeface="+mn-cs"/>
                <a:sym typeface="Wingdings"/>
              </a:rPr>
              <a:t>투자 예정계획 설명</a:t>
            </a:r>
          </a:p>
          <a:p>
            <a:pPr defTabSz="1710213" fontAlgn="auto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kumimoji="0" lang="ko-KR" altLang="en-US" sz="1600" spc="5" dirty="0">
                <a:solidFill>
                  <a:srgbClr val="000000">
                    <a:alpha val="100000"/>
                  </a:srgbClr>
                </a:solidFill>
                <a:latin typeface="HY헤드라인M"/>
                <a:ea typeface="HY헤드라인M"/>
                <a:cs typeface="+mn-cs"/>
                <a:sym typeface="Wingdings"/>
              </a:rPr>
              <a:t> </a:t>
            </a:r>
            <a:r>
              <a:rPr kumimoji="0" lang="ko-KR" altLang="en-US" sz="1600" spc="5" dirty="0" smtClean="0">
                <a:solidFill>
                  <a:srgbClr val="000000">
                    <a:alpha val="100000"/>
                  </a:srgbClr>
                </a:solidFill>
                <a:latin typeface="HY헤드라인M"/>
                <a:ea typeface="HY헤드라인M"/>
                <a:cs typeface="+mn-cs"/>
                <a:sym typeface="Wingdings"/>
              </a:rPr>
              <a:t> </a:t>
            </a:r>
            <a:r>
              <a:rPr kumimoji="0" lang="ko-KR" altLang="en-US" sz="1600" spc="5" dirty="0">
                <a:solidFill>
                  <a:srgbClr val="000000">
                    <a:alpha val="100000"/>
                  </a:srgbClr>
                </a:solidFill>
                <a:latin typeface="HY헤드라인M"/>
                <a:ea typeface="HY헤드라인M"/>
                <a:cs typeface="+mn-cs"/>
                <a:sym typeface="Wingdings"/>
              </a:rPr>
              <a:t>- </a:t>
            </a:r>
            <a:r>
              <a:rPr kumimoji="0" lang="ko-KR" altLang="en-US" sz="1600" spc="5" dirty="0" err="1">
                <a:solidFill>
                  <a:srgbClr val="000000">
                    <a:alpha val="100000"/>
                  </a:srgbClr>
                </a:solidFill>
                <a:latin typeface="HY헤드라인M"/>
                <a:ea typeface="HY헤드라인M"/>
                <a:cs typeface="+mn-cs"/>
                <a:sym typeface="Wingdings"/>
              </a:rPr>
              <a:t>사업명</a:t>
            </a:r>
            <a:r>
              <a:rPr kumimoji="0" lang="ko-KR" altLang="en-US" sz="1600" spc="5" dirty="0">
                <a:solidFill>
                  <a:srgbClr val="000000">
                    <a:alpha val="100000"/>
                  </a:srgbClr>
                </a:solidFill>
                <a:latin typeface="HY헤드라인M"/>
                <a:ea typeface="HY헤드라인M"/>
                <a:cs typeface="+mn-cs"/>
                <a:sym typeface="Wingdings"/>
              </a:rPr>
              <a:t>, 사업내용, 사업규모, 전체 발주 </a:t>
            </a:r>
            <a:r>
              <a:rPr kumimoji="0" lang="ko-KR" altLang="en-US" sz="1600" spc="5" dirty="0" err="1">
                <a:solidFill>
                  <a:srgbClr val="000000">
                    <a:alpha val="100000"/>
                  </a:srgbClr>
                </a:solidFill>
                <a:latin typeface="HY헤드라인M"/>
                <a:ea typeface="HY헤드라인M"/>
                <a:cs typeface="+mn-cs"/>
                <a:sym typeface="Wingdings"/>
              </a:rPr>
              <a:t>예상액</a:t>
            </a:r>
            <a:r>
              <a:rPr kumimoji="0" lang="ko-KR" altLang="en-US" sz="1600" spc="5" dirty="0">
                <a:solidFill>
                  <a:srgbClr val="000000">
                    <a:alpha val="100000"/>
                  </a:srgbClr>
                </a:solidFill>
                <a:latin typeface="HY헤드라인M"/>
                <a:ea typeface="HY헤드라인M"/>
                <a:cs typeface="+mn-cs"/>
                <a:sym typeface="Wingdings"/>
              </a:rPr>
              <a:t>, </a:t>
            </a:r>
            <a:r>
              <a:rPr kumimoji="0" lang="ko-KR" altLang="en-US" sz="1600" spc="5" dirty="0" smtClean="0">
                <a:solidFill>
                  <a:srgbClr val="000000">
                    <a:alpha val="100000"/>
                  </a:srgbClr>
                </a:solidFill>
                <a:latin typeface="HY헤드라인M"/>
                <a:ea typeface="HY헤드라인M"/>
                <a:cs typeface="+mn-cs"/>
                <a:sym typeface="Wingdings"/>
              </a:rPr>
              <a:t>발주예정시기 </a:t>
            </a:r>
            <a:r>
              <a:rPr kumimoji="0" lang="ko-KR" altLang="en-US" sz="1600" spc="5" dirty="0">
                <a:solidFill>
                  <a:srgbClr val="000000">
                    <a:alpha val="100000"/>
                  </a:srgbClr>
                </a:solidFill>
                <a:latin typeface="HY헤드라인M"/>
                <a:ea typeface="HY헤드라인M"/>
                <a:cs typeface="+mn-cs"/>
                <a:sym typeface="Wingdings"/>
              </a:rPr>
              <a:t>등</a:t>
            </a:r>
          </a:p>
        </p:txBody>
      </p:sp>
      <p:pic>
        <p:nvPicPr>
          <p:cNvPr id="21" name="_x248119208" descr="cif0000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258" y="5213826"/>
            <a:ext cx="144000" cy="144000"/>
          </a:xfrm>
          <a:prstGeom prst="rect">
            <a:avLst/>
          </a:prstGeom>
          <a:noFill/>
        </p:spPr>
      </p:pic>
      <p:pic>
        <p:nvPicPr>
          <p:cNvPr id="23" name="_x248119208" descr="cif0000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4134" y="5701192"/>
            <a:ext cx="144000" cy="144000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728" y="3429000"/>
            <a:ext cx="6572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우정사업본부 이현호 경영성과정보팀장 </a:t>
            </a: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-</a:t>
            </a:r>
            <a:endParaRPr lang="ko-KR" altLang="en-US" sz="24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928926" y="1785926"/>
            <a:ext cx="30718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3600" dirty="0" smtClean="0">
                <a:solidFill>
                  <a:srgbClr val="2E38FC"/>
                </a:solidFill>
                <a:latin typeface="HY헤드라인M" pitchFamily="18" charset="-127"/>
                <a:ea typeface="HY헤드라인M" pitchFamily="18" charset="-127"/>
              </a:rPr>
              <a:t>인사말씀</a:t>
            </a:r>
            <a:endParaRPr lang="ko-KR" altLang="en-US" sz="3600" dirty="0">
              <a:solidFill>
                <a:srgbClr val="2E38FC"/>
              </a:solidFill>
            </a:endParaRPr>
          </a:p>
        </p:txBody>
      </p:sp>
    </p:spTree>
  </p:cSld>
  <p:clrMapOvr>
    <a:masterClrMapping/>
  </p:clrMapOvr>
  <p:transition>
    <p:zo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/>
          <p:cNvSpPr/>
          <p:nvPr/>
        </p:nvSpPr>
        <p:spPr bwMode="auto">
          <a:xfrm>
            <a:off x="2357422" y="3082961"/>
            <a:ext cx="3239934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en-US" altLang="ko-KR" sz="2800" dirty="0">
              <a:ln w="12700" cmpd="sng">
                <a:solidFill>
                  <a:schemeClr val="tx1">
                    <a:lumMod val="95000"/>
                    <a:lumOff val="5000"/>
                    <a:alpha val="49000"/>
                  </a:schemeClr>
                </a:solidFill>
                <a:prstDash val="solid"/>
                <a:miter lim="800000"/>
              </a:ln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tx2">
                      <a:lumMod val="75000"/>
                    </a:schemeClr>
                  </a:gs>
                  <a:gs pos="100000">
                    <a:schemeClr val="tx2">
                      <a:lumMod val="50000"/>
                    </a:schemeClr>
                  </a:gs>
                </a:gsLst>
                <a:lin ang="5400000" scaled="0"/>
              </a:gradFill>
              <a:effectLst>
                <a:outerShdw dist="63500" dir="2700000" algn="tl" rotWithShape="0">
                  <a:schemeClr val="bg1">
                    <a:lumMod val="95000"/>
                    <a:alpha val="91000"/>
                  </a:scheme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214414" y="2928934"/>
            <a:ext cx="7143800" cy="1131940"/>
            <a:chOff x="1714480" y="2643182"/>
            <a:chExt cx="6643734" cy="1131940"/>
          </a:xfrm>
        </p:grpSpPr>
        <p:pic>
          <p:nvPicPr>
            <p:cNvPr id="7" name="Picture 4" descr="C:\Users\wsho\Desktop\5455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14480" y="2643182"/>
              <a:ext cx="6643734" cy="866667"/>
            </a:xfrm>
            <a:prstGeom prst="rect">
              <a:avLst/>
            </a:prstGeom>
            <a:noFill/>
          </p:spPr>
        </p:pic>
        <p:sp>
          <p:nvSpPr>
            <p:cNvPr id="8" name="TextBox 7"/>
            <p:cNvSpPr txBox="1"/>
            <p:nvPr/>
          </p:nvSpPr>
          <p:spPr>
            <a:xfrm>
              <a:off x="1774767" y="2819511"/>
              <a:ext cx="62748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0" h="38100"/>
              </a:sp3d>
            </a:bodyPr>
            <a:lstStyle/>
            <a:p>
              <a:pPr algn="ctr"/>
              <a:r>
                <a:rPr lang="en-US" altLang="ko-KR" sz="2800" b="1" dirty="0" smtClean="0">
                  <a:gradFill flip="none" rotWithShape="1">
                    <a:gsLst>
                      <a:gs pos="0">
                        <a:schemeClr val="bg1"/>
                      </a:gs>
                      <a:gs pos="83000">
                        <a:schemeClr val="bg1">
                          <a:lumMod val="7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  <a:tileRect/>
                  </a:gradFill>
                  <a:effectLst>
                    <a:outerShdw blurRad="50800" dist="12700" dir="2700000" algn="tl" rotWithShape="0">
                      <a:prstClr val="black">
                        <a:alpha val="80000"/>
                      </a:prstClr>
                    </a:outerShdw>
                  </a:effectLst>
                </a:rPr>
                <a:t>Ⅱ</a:t>
              </a:r>
              <a:endParaRPr lang="ko-KR" altLang="en-US" sz="28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endParaRPr>
            </a:p>
          </p:txBody>
        </p:sp>
        <p:sp>
          <p:nvSpPr>
            <p:cNvPr id="9" name="직사각형 8"/>
            <p:cNvSpPr/>
            <p:nvPr/>
          </p:nvSpPr>
          <p:spPr bwMode="auto">
            <a:xfrm>
              <a:off x="2428860" y="2821015"/>
              <a:ext cx="5715040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ko-KR" sz="2800" dirty="0" smtClean="0">
                  <a:ln w="12700" cmpd="sng">
                    <a:solidFill>
                      <a:schemeClr val="tx1">
                        <a:lumMod val="95000"/>
                        <a:lumOff val="5000"/>
                        <a:alpha val="49000"/>
                      </a:schemeClr>
                    </a:solidFill>
                    <a:prstDash val="solid"/>
                    <a:miter lim="800000"/>
                  </a:ln>
                  <a:gradFill>
                    <a:gsLst>
                      <a:gs pos="0">
                        <a:schemeClr val="accent1">
                          <a:lumMod val="75000"/>
                        </a:schemeClr>
                      </a:gs>
                      <a:gs pos="50000">
                        <a:schemeClr val="tx2">
                          <a:lumMod val="75000"/>
                        </a:schemeClr>
                      </a:gs>
                      <a:gs pos="100000">
                        <a:schemeClr val="tx2">
                          <a:lumMod val="50000"/>
                        </a:schemeClr>
                      </a:gs>
                    </a:gsLst>
                    <a:lin ang="5400000" scaled="0"/>
                  </a:gradFill>
                  <a:effectLst>
                    <a:outerShdw dist="63500" dir="2700000" algn="tl" rotWithShape="0">
                      <a:schemeClr val="bg1">
                        <a:lumMod val="95000"/>
                        <a:alpha val="91000"/>
                      </a:schemeClr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2015</a:t>
              </a:r>
              <a:r>
                <a:rPr lang="ko-KR" altLang="en-US" sz="2800" dirty="0" smtClean="0">
                  <a:ln w="12700" cmpd="sng">
                    <a:solidFill>
                      <a:schemeClr val="tx1">
                        <a:lumMod val="95000"/>
                        <a:lumOff val="5000"/>
                        <a:alpha val="49000"/>
                      </a:schemeClr>
                    </a:solidFill>
                    <a:prstDash val="solid"/>
                    <a:miter lim="800000"/>
                  </a:ln>
                  <a:gradFill>
                    <a:gsLst>
                      <a:gs pos="0">
                        <a:schemeClr val="accent1">
                          <a:lumMod val="75000"/>
                        </a:schemeClr>
                      </a:gs>
                      <a:gs pos="50000">
                        <a:schemeClr val="tx2">
                          <a:lumMod val="75000"/>
                        </a:schemeClr>
                      </a:gs>
                      <a:gs pos="100000">
                        <a:schemeClr val="tx2">
                          <a:lumMod val="50000"/>
                        </a:schemeClr>
                      </a:gs>
                    </a:gsLst>
                    <a:lin ang="5400000" scaled="0"/>
                  </a:gradFill>
                  <a:effectLst>
                    <a:outerShdw dist="63500" dir="2700000" algn="tl" rotWithShape="0">
                      <a:schemeClr val="bg1">
                        <a:lumMod val="95000"/>
                        <a:alpha val="91000"/>
                      </a:schemeClr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년도 우정사업 정보화 추진방향</a:t>
              </a:r>
              <a:endParaRPr lang="en-US" altLang="ko-KR" sz="2800" dirty="0">
                <a:ln w="12700" cmpd="sng">
                  <a:solidFill>
                    <a:schemeClr val="tx1">
                      <a:lumMod val="95000"/>
                      <a:lumOff val="5000"/>
                      <a:alpha val="49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dist="63500" dir="2700000" algn="tl" rotWithShape="0">
                    <a:schemeClr val="bg1">
                      <a:lumMod val="95000"/>
                      <a:alpha val="91000"/>
                    </a:schemeClr>
                  </a:outerShdw>
                </a:effectLst>
                <a:latin typeface="HY헤드라인M" pitchFamily="18" charset="-127"/>
                <a:ea typeface="HY헤드라인M" pitchFamily="18" charset="-127"/>
              </a:endParaRP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Picture 3" descr="E:\E Data\디자인턴\제작\2011\12월\우정사업본부\img\00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908" y="1285476"/>
            <a:ext cx="9286908" cy="1643458"/>
          </a:xfrm>
          <a:prstGeom prst="rect">
            <a:avLst/>
          </a:prstGeom>
          <a:noFill/>
        </p:spPr>
      </p:pic>
      <p:sp>
        <p:nvSpPr>
          <p:cNvPr id="48" name="직사각형 20"/>
          <p:cNvSpPr>
            <a:spLocks noChangeArrowheads="1"/>
          </p:cNvSpPr>
          <p:nvPr/>
        </p:nvSpPr>
        <p:spPr bwMode="auto">
          <a:xfrm>
            <a:off x="500034" y="1428736"/>
            <a:ext cx="8358246" cy="132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상반기 </a:t>
            </a:r>
            <a:r>
              <a:rPr lang="ko-KR" altLang="en-US" sz="1600" dirty="0" err="1" smtClean="0">
                <a:solidFill>
                  <a:srgbClr val="C00000"/>
                </a:solidFill>
                <a:latin typeface="HY헤드라인M" pitchFamily="18" charset="-127"/>
                <a:ea typeface="HY헤드라인M" pitchFamily="18" charset="-127"/>
              </a:rPr>
              <a:t>정보화사업</a:t>
            </a:r>
            <a:r>
              <a:rPr lang="ko-KR" altLang="en-US" sz="1600" dirty="0" smtClean="0">
                <a:solidFill>
                  <a:srgbClr val="C00000"/>
                </a:solidFill>
                <a:latin typeface="HY헤드라인M" pitchFamily="18" charset="-127"/>
                <a:ea typeface="HY헤드라인M" pitchFamily="18" charset="-127"/>
              </a:rPr>
              <a:t> 조기 발주 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등 재정집행 활성화로 내수 경기 진작 도모 </a:t>
            </a:r>
            <a:endParaRPr lang="en-US" altLang="ko-KR" sz="1500" dirty="0" smtClean="0">
              <a:solidFill>
                <a:srgbClr val="C0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70000"/>
              </a:lnSpc>
              <a:defRPr/>
            </a:pPr>
            <a:r>
              <a:rPr lang="en-US" altLang="ko-KR" sz="1500" dirty="0" smtClean="0">
                <a:solidFill>
                  <a:srgbClr val="003399"/>
                </a:solidFill>
                <a:latin typeface="HY헤드라인M" pitchFamily="18" charset="-127"/>
                <a:ea typeface="HY헤드라인M" pitchFamily="18" charset="-127"/>
              </a:rPr>
              <a:t>SW</a:t>
            </a:r>
            <a:r>
              <a:rPr lang="ko-KR" altLang="en-US" sz="1500" dirty="0" smtClean="0">
                <a:solidFill>
                  <a:srgbClr val="003399"/>
                </a:solidFill>
                <a:latin typeface="HY헤드라인M" pitchFamily="18" charset="-127"/>
                <a:ea typeface="HY헤드라인M" pitchFamily="18" charset="-127"/>
              </a:rPr>
              <a:t>분리발주</a:t>
            </a:r>
            <a:r>
              <a:rPr lang="en-US" altLang="ko-KR" sz="1500" dirty="0" smtClean="0">
                <a:solidFill>
                  <a:srgbClr val="003399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500" dirty="0" smtClean="0">
                <a:solidFill>
                  <a:srgbClr val="003399"/>
                </a:solidFill>
                <a:latin typeface="HY헤드라인M" pitchFamily="18" charset="-127"/>
                <a:ea typeface="HY헤드라인M" pitchFamily="18" charset="-127"/>
              </a:rPr>
              <a:t>대기업 참여 제한 등 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공공 </a:t>
            </a:r>
            <a:r>
              <a:rPr lang="ko-KR" altLang="en-US" sz="1500" dirty="0" err="1" smtClean="0">
                <a:latin typeface="HY헤드라인M" pitchFamily="18" charset="-127"/>
                <a:ea typeface="HY헤드라인M" pitchFamily="18" charset="-127"/>
              </a:rPr>
              <a:t>정보화사업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 참여업체의 </a:t>
            </a:r>
            <a:r>
              <a:rPr lang="ko-KR" altLang="en-US" sz="1600" dirty="0" smtClean="0">
                <a:solidFill>
                  <a:srgbClr val="C00000"/>
                </a:solidFill>
                <a:latin typeface="HY헤드라인M" pitchFamily="18" charset="-127"/>
                <a:ea typeface="HY헤드라인M" pitchFamily="18" charset="-127"/>
              </a:rPr>
              <a:t>법</a:t>
            </a:r>
            <a:r>
              <a:rPr lang="en-US" altLang="ko-KR" sz="1600" dirty="0" smtClean="0">
                <a:solidFill>
                  <a:srgbClr val="C00000"/>
                </a:solidFill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600" dirty="0" smtClean="0">
                <a:solidFill>
                  <a:srgbClr val="C00000"/>
                </a:solidFill>
                <a:latin typeface="HY헤드라인M" pitchFamily="18" charset="-127"/>
                <a:ea typeface="HY헤드라인M" pitchFamily="18" charset="-127"/>
              </a:rPr>
              <a:t>제도 준수 여부 감독 강화</a:t>
            </a:r>
            <a:endParaRPr lang="en-US" altLang="ko-KR" sz="1500" dirty="0" smtClean="0">
              <a:solidFill>
                <a:srgbClr val="C0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70000"/>
              </a:lnSpc>
              <a:defRPr/>
            </a:pP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우수 중소업체의 사업참여 기회 확대로 민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관 상생발전을 선도하는 우정사업 이미지 제고</a:t>
            </a:r>
          </a:p>
        </p:txBody>
      </p:sp>
      <p:pic>
        <p:nvPicPr>
          <p:cNvPr id="49" name="Picture 2" descr="E:\E Data\디자인턴\제작\2011\12월\우정사업본부\img\00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5575" y="4997668"/>
            <a:ext cx="9358345" cy="1619031"/>
          </a:xfrm>
          <a:prstGeom prst="rect">
            <a:avLst/>
          </a:prstGeom>
          <a:noFill/>
        </p:spPr>
      </p:pic>
      <p:pic>
        <p:nvPicPr>
          <p:cNvPr id="50" name="_x248119208" descr="cif000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641926"/>
            <a:ext cx="144000" cy="144000"/>
          </a:xfrm>
          <a:prstGeom prst="rect">
            <a:avLst/>
          </a:prstGeom>
          <a:noFill/>
        </p:spPr>
      </p:pic>
      <p:pic>
        <p:nvPicPr>
          <p:cNvPr id="51" name="_x248119208" descr="cif000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2070554"/>
            <a:ext cx="144000" cy="144000"/>
          </a:xfrm>
          <a:prstGeom prst="rect">
            <a:avLst/>
          </a:prstGeom>
          <a:noFill/>
        </p:spPr>
      </p:pic>
      <p:sp>
        <p:nvSpPr>
          <p:cNvPr id="52" name="직사각형 20"/>
          <p:cNvSpPr>
            <a:spLocks noChangeArrowheads="1"/>
          </p:cNvSpPr>
          <p:nvPr/>
        </p:nvSpPr>
        <p:spPr bwMode="auto">
          <a:xfrm>
            <a:off x="500034" y="5187120"/>
            <a:ext cx="8316416" cy="1295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dirty="0" smtClean="0">
                <a:solidFill>
                  <a:srgbClr val="C00000"/>
                </a:solidFill>
                <a:latin typeface="HY헤드라인M" pitchFamily="18" charset="-127"/>
                <a:ea typeface="HY헤드라인M" pitchFamily="18" charset="-127"/>
              </a:rPr>
              <a:t>사물인터넷</a:t>
            </a:r>
            <a:r>
              <a:rPr lang="en-US" altLang="ko-KR" sz="1600" dirty="0" smtClean="0">
                <a:solidFill>
                  <a:srgbClr val="C00000"/>
                </a:solidFill>
                <a:latin typeface="HY헤드라인M" pitchFamily="18" charset="-127"/>
                <a:ea typeface="HY헤드라인M" pitchFamily="18" charset="-127"/>
              </a:rPr>
              <a:t>, 3D</a:t>
            </a:r>
            <a:r>
              <a:rPr lang="ko-KR" altLang="en-US" sz="1600" dirty="0" err="1" smtClean="0">
                <a:solidFill>
                  <a:srgbClr val="C00000"/>
                </a:solidFill>
                <a:latin typeface="HY헤드라인M" pitchFamily="18" charset="-127"/>
                <a:ea typeface="HY헤드라인M" pitchFamily="18" charset="-127"/>
              </a:rPr>
              <a:t>프린팅</a:t>
            </a:r>
            <a:r>
              <a:rPr lang="en-US" altLang="ko-KR" sz="1600" dirty="0" smtClean="0">
                <a:solidFill>
                  <a:srgbClr val="C00000"/>
                </a:solidFill>
                <a:latin typeface="HY헤드라인M" pitchFamily="18" charset="-127"/>
                <a:ea typeface="HY헤드라인M" pitchFamily="18" charset="-127"/>
              </a:rPr>
              <a:t>, Everywhere Computing 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기술 등 우정사업 적용 방안 검토</a:t>
            </a:r>
            <a:endParaRPr lang="en-US" altLang="ko-KR" sz="1500" dirty="0" smtClean="0">
              <a:solidFill>
                <a:srgbClr val="C0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악의적인 코드의 위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/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변조 등 보안 취약점 지속적 진단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감시로 대외서비스 침해 예방</a:t>
            </a:r>
            <a:endParaRPr lang="en-US" altLang="ko-KR" sz="1500" dirty="0" smtClean="0">
              <a:latin typeface="HY헤드라인M" pitchFamily="18" charset="-127"/>
              <a:ea typeface="HY헤드라인M" pitchFamily="18" charset="-127"/>
            </a:endParaRPr>
          </a:p>
          <a:p>
            <a:pPr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보안관제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보안진단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정보유출 차단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접근통제 등 총 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26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종의 정보보호시스템 운영 강화</a:t>
            </a:r>
            <a:endParaRPr lang="en-US" altLang="ko-KR" sz="1500" dirty="0" smtClean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53" name="_x248119208" descr="cif000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5408626"/>
            <a:ext cx="144000" cy="144000"/>
          </a:xfrm>
          <a:prstGeom prst="rect">
            <a:avLst/>
          </a:prstGeom>
          <a:noFill/>
        </p:spPr>
      </p:pic>
      <p:pic>
        <p:nvPicPr>
          <p:cNvPr id="54" name="_x248119208" descr="cif000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5798030"/>
            <a:ext cx="144000" cy="144000"/>
          </a:xfrm>
          <a:prstGeom prst="rect">
            <a:avLst/>
          </a:prstGeom>
          <a:noFill/>
        </p:spPr>
      </p:pic>
      <p:sp>
        <p:nvSpPr>
          <p:cNvPr id="55" name="AutoShape 25"/>
          <p:cNvSpPr>
            <a:spLocks noChangeArrowheads="1"/>
          </p:cNvSpPr>
          <p:nvPr/>
        </p:nvSpPr>
        <p:spPr bwMode="auto">
          <a:xfrm>
            <a:off x="482508" y="941370"/>
            <a:ext cx="5732566" cy="41883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tint val="28627"/>
                  <a:invGamma/>
                </a:schemeClr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56" name="TextBox 55"/>
          <p:cNvSpPr txBox="1"/>
          <p:nvPr/>
        </p:nvSpPr>
        <p:spPr bwMode="auto">
          <a:xfrm>
            <a:off x="428596" y="966770"/>
            <a:ext cx="5099629" cy="36933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31750">
              <a:bevelT w="0" h="2540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dirty="0" smtClean="0">
                <a:ln w="12700" cap="rnd" cmpd="sng">
                  <a:noFill/>
                  <a:round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견고딕" pitchFamily="18" charset="-127"/>
              </a:rPr>
              <a:t>  중소 </a:t>
            </a:r>
            <a:r>
              <a:rPr lang="en-US" altLang="ko-KR" dirty="0" smtClean="0">
                <a:ln w="12700" cap="rnd" cmpd="sng">
                  <a:noFill/>
                  <a:round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견고딕" pitchFamily="18" charset="-127"/>
              </a:rPr>
              <a:t>ICT </a:t>
            </a:r>
            <a:r>
              <a:rPr lang="ko-KR" altLang="en-US" dirty="0" smtClean="0">
                <a:ln w="12700" cap="rnd" cmpd="sng">
                  <a:noFill/>
                  <a:round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견고딕" pitchFamily="18" charset="-127"/>
              </a:rPr>
              <a:t>기업 지원을 위한 지속적인 활동 추진</a:t>
            </a:r>
            <a:endParaRPr kumimoji="0" lang="ko-KR" altLang="en-US" dirty="0">
              <a:ln w="12700" cap="rnd" cmpd="sng">
                <a:noFill/>
                <a:round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견고딕" pitchFamily="18" charset="-127"/>
            </a:endParaRPr>
          </a:p>
        </p:txBody>
      </p:sp>
      <p:grpSp>
        <p:nvGrpSpPr>
          <p:cNvPr id="3" name="그룹 33"/>
          <p:cNvGrpSpPr/>
          <p:nvPr/>
        </p:nvGrpSpPr>
        <p:grpSpPr>
          <a:xfrm>
            <a:off x="461929" y="4816324"/>
            <a:ext cx="5896021" cy="421200"/>
            <a:chOff x="488483" y="3956617"/>
            <a:chExt cx="1440000" cy="400110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58" name="AutoShape 28"/>
            <p:cNvSpPr>
              <a:spLocks noChangeArrowheads="1"/>
            </p:cNvSpPr>
            <p:nvPr/>
          </p:nvSpPr>
          <p:spPr bwMode="auto">
            <a:xfrm>
              <a:off x="488483" y="3957532"/>
              <a:ext cx="1440000" cy="396000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tint val="28627"/>
                    <a:invGamma/>
                  </a:schemeClr>
                </a:gs>
              </a:gsLst>
              <a:path path="rect">
                <a:fillToRect r="100000" b="100000"/>
              </a:path>
            </a:gradFill>
            <a:ln w="9525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59" name="Rectangle 4"/>
            <p:cNvSpPr>
              <a:spLocks noChangeArrowheads="1"/>
            </p:cNvSpPr>
            <p:nvPr/>
          </p:nvSpPr>
          <p:spPr bwMode="auto">
            <a:xfrm>
              <a:off x="561516" y="3956617"/>
              <a:ext cx="1222468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>
              <a:spAutoFit/>
            </a:bodyPr>
            <a:lstStyle/>
            <a:p>
              <a:pPr algn="dist"/>
              <a:r>
                <a:rPr lang="ko-KR" altLang="en-US" sz="2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 </a:t>
              </a:r>
              <a:endParaRPr lang="ko-KR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60" name="TextBox 59"/>
          <p:cNvSpPr txBox="1"/>
          <p:nvPr/>
        </p:nvSpPr>
        <p:spPr bwMode="auto">
          <a:xfrm>
            <a:off x="544046" y="4831891"/>
            <a:ext cx="5632928" cy="36933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31750">
              <a:bevelT w="0" h="2540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pc="100" dirty="0" smtClean="0">
                <a:ln w="12700" cap="rnd" cmpd="sng">
                  <a:noFill/>
                  <a:round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견고딕" pitchFamily="18" charset="-127"/>
              </a:rPr>
              <a:t>우정사업 미래수익 기반 마련 및 정보보안 강화 </a:t>
            </a:r>
            <a:endParaRPr kumimoji="0" lang="ko-KR" altLang="en-US" spc="100" dirty="0">
              <a:ln w="12700" cap="rnd" cmpd="sng">
                <a:noFill/>
                <a:round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견고딕" pitchFamily="18" charset="-127"/>
            </a:endParaRPr>
          </a:p>
        </p:txBody>
      </p:sp>
      <p:pic>
        <p:nvPicPr>
          <p:cNvPr id="61" name="Picture 2" descr="E:\E Data\디자인턴\제작\2011\12월\우정사업본부\img\00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2876" y="3214686"/>
            <a:ext cx="9286876" cy="1557520"/>
          </a:xfrm>
          <a:prstGeom prst="rect">
            <a:avLst/>
          </a:prstGeom>
          <a:noFill/>
        </p:spPr>
      </p:pic>
      <p:sp>
        <p:nvSpPr>
          <p:cNvPr id="62" name="직사각형 20"/>
          <p:cNvSpPr>
            <a:spLocks noChangeArrowheads="1"/>
          </p:cNvSpPr>
          <p:nvPr/>
        </p:nvSpPr>
        <p:spPr bwMode="auto">
          <a:xfrm>
            <a:off x="528316" y="3357562"/>
            <a:ext cx="8110321" cy="1295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우편업무용 최신 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ICT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장비 보급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운영으로 현장업무 효율성 향상</a:t>
            </a:r>
            <a:endParaRPr lang="en-US" altLang="ko-KR" sz="1500" dirty="0" smtClean="0">
              <a:latin typeface="HY헤드라인M" pitchFamily="18" charset="-127"/>
              <a:ea typeface="HY헤드라인M" pitchFamily="18" charset="-127"/>
            </a:endParaRPr>
          </a:p>
          <a:p>
            <a:pPr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찾아가는 </a:t>
            </a:r>
            <a:r>
              <a:rPr lang="ko-KR" altLang="en-US" sz="1600" dirty="0" smtClean="0">
                <a:solidFill>
                  <a:srgbClr val="C00000"/>
                </a:solidFill>
                <a:latin typeface="HY헤드라인M" pitchFamily="18" charset="-127"/>
                <a:ea typeface="HY헤드라인M" pitchFamily="18" charset="-127"/>
              </a:rPr>
              <a:t>포터블 </a:t>
            </a:r>
            <a:r>
              <a:rPr lang="ko-KR" altLang="en-US" sz="1600" dirty="0" err="1" smtClean="0">
                <a:solidFill>
                  <a:srgbClr val="C00000"/>
                </a:solidFill>
                <a:latin typeface="HY헤드라인M" pitchFamily="18" charset="-127"/>
                <a:ea typeface="HY헤드라인M" pitchFamily="18" charset="-127"/>
              </a:rPr>
              <a:t>브랜치</a:t>
            </a:r>
            <a:r>
              <a:rPr lang="ko-KR" altLang="en-US" sz="1600" dirty="0" smtClean="0">
                <a:solidFill>
                  <a:srgbClr val="C00000"/>
                </a:solidFill>
                <a:latin typeface="HY헤드라인M" pitchFamily="18" charset="-127"/>
                <a:ea typeface="HY헤드라인M" pitchFamily="18" charset="-127"/>
              </a:rPr>
              <a:t> 운영 활성화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로 고객서비스 강화 및 마케팅 기반 확충</a:t>
            </a:r>
            <a:endParaRPr lang="en-US" altLang="ko-KR" sz="1500" dirty="0" smtClean="0">
              <a:latin typeface="HY헤드라인M" pitchFamily="18" charset="-127"/>
              <a:ea typeface="HY헤드라인M" pitchFamily="18" charset="-127"/>
            </a:endParaRPr>
          </a:p>
          <a:p>
            <a:pPr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스마트 기술을 활용한 보험고객 마케팅역량 강화를 위한 지원시스템 구축</a:t>
            </a:r>
            <a:endParaRPr lang="en-US" altLang="ko-KR" sz="1500" dirty="0" smtClean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63" name="_x248119208" descr="cif000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796" y="3558052"/>
            <a:ext cx="144000" cy="144000"/>
          </a:xfrm>
          <a:prstGeom prst="rect">
            <a:avLst/>
          </a:prstGeom>
          <a:noFill/>
        </p:spPr>
      </p:pic>
      <p:pic>
        <p:nvPicPr>
          <p:cNvPr id="64" name="_x248119208" descr="cif000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796" y="4343870"/>
            <a:ext cx="144000" cy="144000"/>
          </a:xfrm>
          <a:prstGeom prst="rect">
            <a:avLst/>
          </a:prstGeom>
          <a:noFill/>
        </p:spPr>
      </p:pic>
      <p:sp>
        <p:nvSpPr>
          <p:cNvPr id="65" name="AutoShape 26"/>
          <p:cNvSpPr>
            <a:spLocks noChangeArrowheads="1"/>
          </p:cNvSpPr>
          <p:nvPr/>
        </p:nvSpPr>
        <p:spPr bwMode="auto">
          <a:xfrm>
            <a:off x="428597" y="2928934"/>
            <a:ext cx="5857915" cy="419379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28627"/>
                  <a:invGamma/>
                </a:schemeClr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66" name="TextBox 65"/>
          <p:cNvSpPr txBox="1"/>
          <p:nvPr/>
        </p:nvSpPr>
        <p:spPr bwMode="auto">
          <a:xfrm>
            <a:off x="460589" y="2944531"/>
            <a:ext cx="5800523" cy="3693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31750">
              <a:bevelT w="0" h="2540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pc="100" dirty="0" smtClean="0">
                <a:ln w="12700" cap="rnd" cmpd="sng">
                  <a:noFill/>
                  <a:round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견고딕" pitchFamily="18" charset="-127"/>
              </a:rPr>
              <a:t> 우편</a:t>
            </a:r>
            <a:r>
              <a:rPr kumimoji="0" lang="en-US" altLang="ko-KR" spc="100" dirty="0" smtClean="0">
                <a:ln w="12700" cap="rnd" cmpd="sng">
                  <a:noFill/>
                  <a:round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견고딕" pitchFamily="18" charset="-127"/>
              </a:rPr>
              <a:t>·</a:t>
            </a:r>
            <a:r>
              <a:rPr kumimoji="0" lang="ko-KR" altLang="en-US" spc="100" dirty="0" smtClean="0">
                <a:ln w="12700" cap="rnd" cmpd="sng">
                  <a:noFill/>
                  <a:round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견고딕" pitchFamily="18" charset="-127"/>
              </a:rPr>
              <a:t>금융사업 환경변화에 따른 서비스 기반 확충</a:t>
            </a:r>
            <a:endParaRPr kumimoji="0" lang="en-US" altLang="ko-KR" spc="100" dirty="0" smtClean="0">
              <a:ln w="12700" cap="rnd" cmpd="sng">
                <a:noFill/>
                <a:round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견고딕" pitchFamily="18" charset="-127"/>
            </a:endParaRPr>
          </a:p>
        </p:txBody>
      </p:sp>
      <p:pic>
        <p:nvPicPr>
          <p:cNvPr id="67" name="_x248119208" descr="cif000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796" y="3973980"/>
            <a:ext cx="144000" cy="144000"/>
          </a:xfrm>
          <a:prstGeom prst="rect">
            <a:avLst/>
          </a:prstGeom>
          <a:noFill/>
        </p:spPr>
      </p:pic>
      <p:pic>
        <p:nvPicPr>
          <p:cNvPr id="68" name="_x248119208" descr="cif000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2428868"/>
            <a:ext cx="144000" cy="144000"/>
          </a:xfrm>
          <a:prstGeom prst="rect">
            <a:avLst/>
          </a:prstGeom>
          <a:noFill/>
        </p:spPr>
      </p:pic>
      <p:pic>
        <p:nvPicPr>
          <p:cNvPr id="69" name="_x248119208" descr="cif000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6162246"/>
            <a:ext cx="144000" cy="144000"/>
          </a:xfrm>
          <a:prstGeom prst="rect">
            <a:avLst/>
          </a:prstGeom>
          <a:noFill/>
        </p:spPr>
      </p:pic>
      <p:sp>
        <p:nvSpPr>
          <p:cNvPr id="70" name="TextBox 69"/>
          <p:cNvSpPr txBox="1"/>
          <p:nvPr/>
        </p:nvSpPr>
        <p:spPr>
          <a:xfrm>
            <a:off x="71406" y="-24"/>
            <a:ext cx="792961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Ⅱ. 2015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년도 우정사업 </a:t>
            </a:r>
            <a:r>
              <a:rPr lang="ko-KR" altLang="en-US" sz="3200" b="1" dirty="0" err="1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정보화추진방향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/>
          <p:cNvSpPr/>
          <p:nvPr/>
        </p:nvSpPr>
        <p:spPr bwMode="auto">
          <a:xfrm>
            <a:off x="2500298" y="3082961"/>
            <a:ext cx="3239934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en-US" altLang="ko-KR" sz="2800" dirty="0">
              <a:ln w="12700" cmpd="sng">
                <a:solidFill>
                  <a:schemeClr val="tx1">
                    <a:lumMod val="95000"/>
                    <a:lumOff val="5000"/>
                    <a:alpha val="49000"/>
                  </a:schemeClr>
                </a:solidFill>
                <a:prstDash val="solid"/>
                <a:miter lim="800000"/>
              </a:ln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tx2">
                      <a:lumMod val="75000"/>
                    </a:schemeClr>
                  </a:gs>
                  <a:gs pos="100000">
                    <a:schemeClr val="tx2">
                      <a:lumMod val="50000"/>
                    </a:schemeClr>
                  </a:gs>
                </a:gsLst>
                <a:lin ang="5400000" scaled="0"/>
              </a:gradFill>
              <a:effectLst>
                <a:outerShdw dist="63500" dir="2700000" algn="tl" rotWithShape="0">
                  <a:schemeClr val="bg1">
                    <a:lumMod val="95000"/>
                    <a:alpha val="91000"/>
                  </a:scheme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" name="그룹 5"/>
          <p:cNvGrpSpPr/>
          <p:nvPr/>
        </p:nvGrpSpPr>
        <p:grpSpPr>
          <a:xfrm>
            <a:off x="1357290" y="2928934"/>
            <a:ext cx="7143800" cy="866667"/>
            <a:chOff x="1714480" y="2643182"/>
            <a:chExt cx="6643734" cy="866667"/>
          </a:xfrm>
        </p:grpSpPr>
        <p:pic>
          <p:nvPicPr>
            <p:cNvPr id="7" name="Picture 4" descr="C:\Users\wsho\Desktop\5455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14480" y="2643182"/>
              <a:ext cx="6643734" cy="866667"/>
            </a:xfrm>
            <a:prstGeom prst="rect">
              <a:avLst/>
            </a:prstGeom>
            <a:noFill/>
          </p:spPr>
        </p:pic>
        <p:sp>
          <p:nvSpPr>
            <p:cNvPr id="8" name="TextBox 7"/>
            <p:cNvSpPr txBox="1"/>
            <p:nvPr/>
          </p:nvSpPr>
          <p:spPr>
            <a:xfrm>
              <a:off x="1774767" y="2819511"/>
              <a:ext cx="62748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0" h="38100"/>
              </a:sp3d>
            </a:bodyPr>
            <a:lstStyle/>
            <a:p>
              <a:pPr algn="ctr"/>
              <a:r>
                <a:rPr lang="en-US" altLang="ko-KR" sz="2800" b="1" dirty="0" smtClean="0">
                  <a:gradFill flip="none" rotWithShape="1">
                    <a:gsLst>
                      <a:gs pos="0">
                        <a:schemeClr val="bg1"/>
                      </a:gs>
                      <a:gs pos="83000">
                        <a:schemeClr val="bg1">
                          <a:lumMod val="7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  <a:tileRect/>
                  </a:gradFill>
                  <a:effectLst>
                    <a:outerShdw blurRad="50800" dist="12700" dir="2700000" algn="tl" rotWithShape="0">
                      <a:prstClr val="black">
                        <a:alpha val="80000"/>
                      </a:prstClr>
                    </a:outerShdw>
                  </a:effectLst>
                </a:rPr>
                <a:t>Ⅲ</a:t>
              </a:r>
              <a:endParaRPr lang="ko-KR" altLang="en-US" sz="28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endParaRPr>
            </a:p>
          </p:txBody>
        </p:sp>
        <p:sp>
          <p:nvSpPr>
            <p:cNvPr id="9" name="직사각형 8"/>
            <p:cNvSpPr/>
            <p:nvPr/>
          </p:nvSpPr>
          <p:spPr bwMode="auto">
            <a:xfrm>
              <a:off x="2428860" y="2821015"/>
              <a:ext cx="571504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ko-KR" sz="2800" dirty="0" smtClean="0">
                  <a:ln w="12700" cmpd="sng">
                    <a:solidFill>
                      <a:schemeClr val="tx1">
                        <a:lumMod val="95000"/>
                        <a:lumOff val="5000"/>
                        <a:alpha val="49000"/>
                      </a:schemeClr>
                    </a:solidFill>
                    <a:prstDash val="solid"/>
                    <a:miter lim="800000"/>
                  </a:ln>
                  <a:gradFill>
                    <a:gsLst>
                      <a:gs pos="0">
                        <a:schemeClr val="accent1">
                          <a:lumMod val="75000"/>
                        </a:schemeClr>
                      </a:gs>
                      <a:gs pos="50000">
                        <a:schemeClr val="tx2">
                          <a:lumMod val="75000"/>
                        </a:schemeClr>
                      </a:gs>
                      <a:gs pos="100000">
                        <a:schemeClr val="tx2">
                          <a:lumMod val="50000"/>
                        </a:schemeClr>
                      </a:gs>
                    </a:gsLst>
                    <a:lin ang="5400000" scaled="0"/>
                  </a:gradFill>
                  <a:effectLst>
                    <a:outerShdw dist="63500" dir="2700000" algn="tl" rotWithShape="0">
                      <a:schemeClr val="bg1">
                        <a:lumMod val="95000"/>
                        <a:alpha val="91000"/>
                      </a:schemeClr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2015</a:t>
              </a:r>
              <a:r>
                <a:rPr lang="ko-KR" altLang="en-US" sz="2800" dirty="0" smtClean="0">
                  <a:ln w="12700" cmpd="sng">
                    <a:solidFill>
                      <a:schemeClr val="tx1">
                        <a:lumMod val="95000"/>
                        <a:lumOff val="5000"/>
                        <a:alpha val="49000"/>
                      </a:schemeClr>
                    </a:solidFill>
                    <a:prstDash val="solid"/>
                    <a:miter lim="800000"/>
                  </a:ln>
                  <a:gradFill>
                    <a:gsLst>
                      <a:gs pos="0">
                        <a:schemeClr val="accent1">
                          <a:lumMod val="75000"/>
                        </a:schemeClr>
                      </a:gs>
                      <a:gs pos="50000">
                        <a:schemeClr val="tx2">
                          <a:lumMod val="75000"/>
                        </a:schemeClr>
                      </a:gs>
                      <a:gs pos="100000">
                        <a:schemeClr val="tx2">
                          <a:lumMod val="50000"/>
                        </a:schemeClr>
                      </a:gs>
                    </a:gsLst>
                    <a:lin ang="5400000" scaled="0"/>
                  </a:gradFill>
                  <a:effectLst>
                    <a:outerShdw dist="63500" dir="2700000" algn="tl" rotWithShape="0">
                      <a:schemeClr val="bg1">
                        <a:lumMod val="95000"/>
                        <a:alpha val="91000"/>
                      </a:schemeClr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년도 신규 투자 현황</a:t>
              </a:r>
              <a:endParaRPr lang="en-US" altLang="ko-KR" sz="2800" dirty="0">
                <a:ln w="12700" cmpd="sng">
                  <a:solidFill>
                    <a:schemeClr val="tx1">
                      <a:lumMod val="95000"/>
                      <a:lumOff val="5000"/>
                      <a:alpha val="49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dist="63500" dir="2700000" algn="tl" rotWithShape="0">
                    <a:schemeClr val="bg1">
                      <a:lumMod val="95000"/>
                      <a:alpha val="91000"/>
                    </a:schemeClr>
                  </a:outerShdw>
                </a:effectLst>
                <a:latin typeface="HY헤드라인M" pitchFamily="18" charset="-127"/>
                <a:ea typeface="HY헤드라인M" pitchFamily="18" charset="-127"/>
              </a:endParaRP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Ⅲ. 2015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년도 신규 투자 현황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6661150" y="1339850"/>
            <a:ext cx="2111375" cy="271463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lIns="89939" tIns="44941" rIns="89939" bIns="44941" anchor="ctr"/>
          <a:lstStyle/>
          <a:p>
            <a:pPr algn="r" defTabSz="1710213" fontAlgn="auto"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kumimoji="0" lang="ko-KR" altLang="en-US" sz="1200" spc="5" dirty="0">
                <a:solidFill>
                  <a:srgbClr val="000000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+mn-cs"/>
                <a:sym typeface="Wingdings"/>
              </a:rPr>
              <a:t>단위 : </a:t>
            </a:r>
            <a:r>
              <a:rPr kumimoji="0" lang="ko-KR" altLang="en-US" sz="1200" spc="5" dirty="0" err="1">
                <a:solidFill>
                  <a:srgbClr val="000000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+mn-cs"/>
                <a:sym typeface="Wingdings"/>
              </a:rPr>
              <a:t>백만원</a:t>
            </a:r>
            <a:r>
              <a:rPr kumimoji="0" lang="ko-KR" altLang="en-US" sz="1200" spc="5" dirty="0">
                <a:solidFill>
                  <a:srgbClr val="0000FF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+mn-cs"/>
                <a:sym typeface="Wingdings"/>
              </a:rPr>
              <a:t>(</a:t>
            </a:r>
            <a:r>
              <a:rPr kumimoji="0" lang="ko-KR" altLang="en-US" sz="1200" spc="5" dirty="0" err="1">
                <a:solidFill>
                  <a:srgbClr val="0000FF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+mn-cs"/>
                <a:sym typeface="Wingdings"/>
              </a:rPr>
              <a:t>사업수</a:t>
            </a:r>
            <a:r>
              <a:rPr kumimoji="0" lang="ko-KR" altLang="en-US" sz="1200" spc="5" dirty="0">
                <a:solidFill>
                  <a:srgbClr val="0000FF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+mn-cs"/>
                <a:sym typeface="Wingdings"/>
              </a:rPr>
              <a:t>)</a:t>
            </a:r>
          </a:p>
        </p:txBody>
      </p:sp>
      <p:sp>
        <p:nvSpPr>
          <p:cNvPr id="4" name="모서리가 둥근 직사각형 3"/>
          <p:cNvSpPr/>
          <p:nvPr/>
        </p:nvSpPr>
        <p:spPr>
          <a:xfrm>
            <a:off x="441325" y="1001713"/>
            <a:ext cx="2617788" cy="485775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noFill/>
            <a:prstDash val="solid"/>
            <a:rou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89939" tIns="44941" rIns="89939" bIns="44941" anchor="ctr"/>
          <a:lstStyle/>
          <a:p>
            <a:pPr algn="ctr" defTabSz="1710213" fontAlgn="auto"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kumimoji="0"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신규사업 </a:t>
            </a:r>
            <a:r>
              <a:rPr kumimoji="0" lang="ko-KR" altLang="en-US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발주 규모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3446463" y="1038225"/>
            <a:ext cx="5014912" cy="214313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lIns="89939" tIns="44941" rIns="89939" bIns="44941" anchor="ctr"/>
          <a:lstStyle/>
          <a:p>
            <a:pPr defTabSz="1710213" fontAlgn="auto"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kumimoji="0" lang="ko-KR" altLang="en-US" sz="1400" spc="5">
                <a:solidFill>
                  <a:srgbClr val="FF0000">
                    <a:alpha val="100000"/>
                  </a:srgbClr>
                </a:solidFill>
                <a:latin typeface="HY헤드라인M"/>
                <a:ea typeface="HY헤드라인M"/>
                <a:cs typeface="+mn-cs"/>
                <a:sym typeface="Wingdings"/>
              </a:rPr>
              <a:t>※ 투자규모 및 시기 등은 환경에 따라 변동될 수 있음</a:t>
            </a:r>
          </a:p>
        </p:txBody>
      </p:sp>
      <p:graphicFrame>
        <p:nvGraphicFramePr>
          <p:cNvPr id="7" name="표 6"/>
          <p:cNvGraphicFramePr/>
          <p:nvPr/>
        </p:nvGraphicFramePr>
        <p:xfrm>
          <a:off x="393700" y="1730373"/>
          <a:ext cx="8501277" cy="4127519"/>
        </p:xfrm>
        <a:graphic>
          <a:graphicData uri="http://schemas.openxmlformats.org/drawingml/2006/table">
            <a:tbl>
              <a:tblPr firstRow="1" bandRow="1"/>
              <a:tblGrid>
                <a:gridCol w="2120985"/>
                <a:gridCol w="1630334"/>
                <a:gridCol w="1928826"/>
                <a:gridCol w="1378501"/>
                <a:gridCol w="1442631"/>
              </a:tblGrid>
              <a:tr h="648919">
                <a:tc rowSpan="2"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20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구 분</a:t>
                      </a:r>
                    </a:p>
                  </a:txBody>
                  <a:tcPr marL="91457" marR="91457" marT="45728" marB="45728" anchor="ctr">
                    <a:lnL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504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blipFill rotWithShape="1">
                      <a:blip r:embed="rId3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 gridSpan="4"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9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201</a:t>
                      </a:r>
                      <a:r>
                        <a:rPr lang="en-US" altLang="ko-KR" sz="19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5</a:t>
                      </a:r>
                      <a:r>
                        <a:rPr lang="en-US" altLang="ko-KR" sz="1900" b="1" i="0" spc="5" baseline="0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 </a:t>
                      </a:r>
                      <a:r>
                        <a:rPr lang="ko-KR" altLang="en-US" sz="19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신규투자내역</a:t>
                      </a:r>
                      <a:r>
                        <a:rPr lang="ko-KR" altLang="en-US" sz="19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(추정예산 기준)</a:t>
                      </a: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blipFill rotWithShape="1">
                      <a:blip r:embed="rId4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sz="1800"/>
                    </a:p>
                  </a:txBody>
                  <a:tcPr marL="90006" marR="90006" marT="46789" marB="46789">
                    <a:lnL>
                      <a:noFill/>
                    </a:lnL>
                    <a:lnR>
                      <a:noFill/>
                    </a:lnR>
                    <a:lnT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sz="1800"/>
                    </a:p>
                  </a:txBody>
                  <a:tcPr marL="90006" marR="90006" marT="46789" marB="46789">
                    <a:lnL>
                      <a:noFill/>
                    </a:lnL>
                    <a:lnR>
                      <a:noFill/>
                    </a:lnR>
                    <a:lnT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sz="1800"/>
                    </a:p>
                  </a:txBody>
                  <a:tcPr marL="90006" marR="90006" marT="46789" marB="46789">
                    <a:lnL>
                      <a:noFill/>
                    </a:lnL>
                    <a:lnR>
                      <a:noFill/>
                    </a:lnR>
                    <a:lnT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</a:tcPr>
                </a:tc>
              </a:tr>
              <a:tr h="524105">
                <a:tc vMerge="1"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sz="1800"/>
                    </a:p>
                  </a:txBody>
                  <a:tcPr marL="90006" marR="90006" marT="46789" marB="46789">
                    <a:lnL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>
                      <a:noFill/>
                    </a:lnT>
                    <a:lnB w="2504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소 계</a:t>
                      </a: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504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blipFill rotWithShape="1">
                      <a:blip r:embed="rId5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5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HW/SW 구매·임차</a:t>
                      </a: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504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blipFill rotWithShape="1">
                      <a:blip r:embed="rId6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유지보수</a:t>
                      </a: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504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blipFill rotWithShape="1">
                      <a:blip r:embed="rId7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6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신규개발  </a:t>
                      </a: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504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blipFill rotWithShape="1">
                      <a:blip r:embed="rId8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</a:tr>
              <a:tr h="608393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8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우정사무정보화</a:t>
                      </a:r>
                    </a:p>
                  </a:txBody>
                  <a:tcPr marL="91457" marR="91457" marT="45728" marB="45728" anchor="ctr">
                    <a:lnL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2504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8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3,522</a:t>
                      </a:r>
                      <a:r>
                        <a:rPr lang="ko-KR" altLang="en-US" sz="18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</a:t>
                      </a:r>
                      <a:r>
                        <a:rPr lang="en-US" altLang="ko-KR" sz="18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8</a:t>
                      </a:r>
                      <a:r>
                        <a:rPr lang="ko-KR" altLang="en-US" sz="18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)</a:t>
                      </a:r>
                      <a:endParaRPr lang="ko-KR" altLang="en-US" sz="1800" b="0" i="0" spc="5" dirty="0">
                        <a:solidFill>
                          <a:srgbClr val="0000FF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2504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FDE00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7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2,242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</a:t>
                      </a:r>
                      <a:r>
                        <a:rPr lang="en-US" altLang="ko-KR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5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)</a:t>
                      </a:r>
                      <a:endParaRPr lang="ko-KR" altLang="en-US" sz="1700" b="0" i="0" spc="5" dirty="0">
                        <a:solidFill>
                          <a:srgbClr val="0000FF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2504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-</a:t>
                      </a:r>
                      <a:endParaRPr lang="ko-KR" altLang="en-US" sz="1700" b="0" i="0" spc="5" dirty="0">
                        <a:solidFill>
                          <a:srgbClr val="0000FF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2504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7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1,280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(3</a:t>
                      </a:r>
                      <a:r>
                        <a:rPr lang="ko-KR" altLang="en-US" sz="1700" b="0" i="0" spc="5" dirty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)</a:t>
                      </a: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25040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</a:tr>
              <a:tr h="631754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8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우편업무정보화</a:t>
                      </a:r>
                    </a:p>
                  </a:txBody>
                  <a:tcPr marL="91457" marR="91457" marT="45728" marB="45728" anchor="ctr">
                    <a:lnL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8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21,040</a:t>
                      </a:r>
                      <a:r>
                        <a:rPr lang="ko-KR" altLang="en-US" sz="18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</a:t>
                      </a:r>
                      <a:r>
                        <a:rPr lang="en-US" altLang="ko-KR" sz="18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8</a:t>
                      </a:r>
                      <a:r>
                        <a:rPr lang="ko-KR" altLang="en-US" sz="18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)</a:t>
                      </a:r>
                      <a:endParaRPr lang="ko-KR" altLang="en-US" sz="1800" b="0" i="0" spc="5" dirty="0">
                        <a:solidFill>
                          <a:srgbClr val="0000FF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FDE00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7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14,794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</a:t>
                      </a:r>
                      <a:r>
                        <a:rPr lang="en-US" altLang="ko-KR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4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)</a:t>
                      </a:r>
                      <a:endParaRPr lang="ko-KR" altLang="en-US" sz="1700" b="0" i="0" spc="5" dirty="0">
                        <a:solidFill>
                          <a:srgbClr val="0000FF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7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3,700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</a:t>
                      </a:r>
                      <a:r>
                        <a:rPr lang="en-US" altLang="ko-KR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1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)</a:t>
                      </a:r>
                      <a:endParaRPr lang="ko-KR" altLang="en-US" sz="1700" b="0" i="0" spc="5" dirty="0">
                        <a:solidFill>
                          <a:srgbClr val="0000FF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7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2,546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</a:t>
                      </a:r>
                      <a:r>
                        <a:rPr lang="en-US" altLang="ko-KR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3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)</a:t>
                      </a:r>
                      <a:endParaRPr lang="ko-KR" altLang="en-US" sz="1700" b="0" i="0" spc="5" dirty="0">
                        <a:solidFill>
                          <a:srgbClr val="0000FF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</a:tr>
              <a:tr h="631754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8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우체국금융정보화</a:t>
                      </a:r>
                    </a:p>
                  </a:txBody>
                  <a:tcPr marL="91457" marR="91457" marT="45728" marB="45728" anchor="ctr">
                    <a:lnL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8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13,911</a:t>
                      </a:r>
                      <a:r>
                        <a:rPr lang="ko-KR" altLang="en-US" sz="18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</a:t>
                      </a:r>
                      <a:r>
                        <a:rPr lang="en-US" altLang="ko-KR" sz="18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7</a:t>
                      </a:r>
                      <a:r>
                        <a:rPr lang="ko-KR" altLang="en-US" sz="18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)</a:t>
                      </a:r>
                      <a:endParaRPr lang="ko-KR" altLang="en-US" sz="1800" b="0" i="0" spc="5" dirty="0">
                        <a:solidFill>
                          <a:srgbClr val="0000FF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FDE00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7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4,840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</a:t>
                      </a:r>
                      <a:r>
                        <a:rPr lang="en-US" altLang="ko-KR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3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)</a:t>
                      </a:r>
                      <a:endParaRPr lang="ko-KR" altLang="en-US" sz="1700" b="0" i="0" spc="5" dirty="0">
                        <a:solidFill>
                          <a:srgbClr val="0000FF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7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9,071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</a:t>
                      </a:r>
                      <a:r>
                        <a:rPr lang="en-US" altLang="ko-KR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4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)</a:t>
                      </a:r>
                      <a:endParaRPr lang="ko-KR" altLang="en-US" sz="1700" b="0" i="0" spc="5" dirty="0">
                        <a:solidFill>
                          <a:srgbClr val="0000FF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-</a:t>
                      </a:r>
                      <a:endParaRPr lang="ko-KR" altLang="en-US" sz="1700" b="0" i="0" spc="5" dirty="0">
                        <a:solidFill>
                          <a:srgbClr val="0000FF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</a:tr>
              <a:tr h="541325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8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우체국보험정보화</a:t>
                      </a:r>
                    </a:p>
                  </a:txBody>
                  <a:tcPr marL="91457" marR="91457" marT="45728" marB="45728" anchor="ctr">
                    <a:lnL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8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2,306</a:t>
                      </a:r>
                      <a:r>
                        <a:rPr lang="ko-KR" altLang="en-US" sz="18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</a:t>
                      </a:r>
                      <a:r>
                        <a:rPr lang="en-US" altLang="ko-KR" sz="18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4</a:t>
                      </a:r>
                      <a:r>
                        <a:rPr lang="ko-KR" altLang="en-US" sz="18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)</a:t>
                      </a:r>
                      <a:endParaRPr lang="ko-KR" altLang="en-US" sz="1800" b="0" i="0" spc="5" dirty="0">
                        <a:solidFill>
                          <a:srgbClr val="0000FF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FDE00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7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220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</a:t>
                      </a:r>
                      <a:r>
                        <a:rPr lang="en-US" altLang="ko-KR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1)</a:t>
                      </a:r>
                      <a:endParaRPr lang="ko-KR" altLang="en-US" sz="1700" b="0" i="0" spc="5" dirty="0">
                        <a:solidFill>
                          <a:srgbClr val="0000FF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7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-</a:t>
                      </a:r>
                      <a:endParaRPr lang="ko-KR" altLang="en-US" sz="17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011" rtl="0" eaLnBrk="1" fontAlgn="auto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None/>
                        <a:tabLst/>
                        <a:defRPr lang="ko-KR" altLang="en-US"/>
                      </a:pPr>
                      <a:r>
                        <a:rPr lang="en-US" altLang="ko-KR" sz="17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2,086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</a:t>
                      </a:r>
                      <a:r>
                        <a:rPr lang="en-US" altLang="ko-KR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3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)</a:t>
                      </a: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</a:tr>
              <a:tr h="541269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8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소  계</a:t>
                      </a:r>
                    </a:p>
                  </a:txBody>
                  <a:tcPr marL="91457" marR="91457" marT="45728" marB="45728" anchor="ctr">
                    <a:lnL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8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40,779</a:t>
                      </a:r>
                      <a:r>
                        <a:rPr lang="ko-KR" altLang="en-US" sz="18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</a:t>
                      </a:r>
                      <a:r>
                        <a:rPr lang="en-US" altLang="ko-KR" sz="18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27</a:t>
                      </a:r>
                      <a:r>
                        <a:rPr lang="ko-KR" altLang="en-US" sz="18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)</a:t>
                      </a:r>
                      <a:endParaRPr lang="ko-KR" altLang="en-US" sz="1800" b="0" i="0" spc="5" dirty="0">
                        <a:solidFill>
                          <a:srgbClr val="0000FF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FDE00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7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22,096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(1</a:t>
                      </a:r>
                      <a:r>
                        <a:rPr lang="en-US" altLang="ko-KR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3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)</a:t>
                      </a:r>
                      <a:endParaRPr lang="ko-KR" altLang="en-US" sz="1700" b="0" i="0" spc="5" dirty="0">
                        <a:solidFill>
                          <a:srgbClr val="0000FF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7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12,771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</a:t>
                      </a:r>
                      <a:r>
                        <a:rPr lang="en-US" altLang="ko-KR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5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)</a:t>
                      </a:r>
                      <a:endParaRPr lang="ko-KR" altLang="en-US" sz="1700" b="0" i="0" spc="5" dirty="0">
                        <a:solidFill>
                          <a:srgbClr val="0000FF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7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5,912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(</a:t>
                      </a:r>
                      <a:r>
                        <a:rPr lang="en-US" altLang="ko-KR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9</a:t>
                      </a:r>
                      <a:r>
                        <a:rPr lang="ko-KR" altLang="en-US" sz="1700" b="0" i="0" spc="5" dirty="0" smtClean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  <a:sym typeface="Wingdings"/>
                        </a:rPr>
                        <a:t>)</a:t>
                      </a:r>
                      <a:endParaRPr lang="ko-KR" altLang="en-US" sz="1700" b="0" i="0" spc="5" dirty="0">
                        <a:solidFill>
                          <a:srgbClr val="0000FF"/>
                        </a:solidFill>
                        <a:latin typeface="HY헤드라인M"/>
                        <a:ea typeface="HY헤드라인M"/>
                        <a:sym typeface="Wingdings"/>
                      </a:endParaRPr>
                    </a:p>
                  </a:txBody>
                  <a:tcPr marL="91457" marR="91457" marT="45728" marB="45728" anchor="ctr">
                    <a:lnL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0699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21511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Ⅲ. 2015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년도 신규 투자 현황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graphicFrame>
        <p:nvGraphicFramePr>
          <p:cNvPr id="8" name="표 7"/>
          <p:cNvGraphicFramePr/>
          <p:nvPr/>
        </p:nvGraphicFramePr>
        <p:xfrm>
          <a:off x="119063" y="1625601"/>
          <a:ext cx="8896843" cy="4954337"/>
        </p:xfrm>
        <a:graphic>
          <a:graphicData uri="http://schemas.openxmlformats.org/drawingml/2006/table">
            <a:tbl>
              <a:tblPr firstRow="1" bandRow="1"/>
              <a:tblGrid>
                <a:gridCol w="2881301"/>
                <a:gridCol w="642942"/>
                <a:gridCol w="2214578"/>
                <a:gridCol w="571504"/>
                <a:gridCol w="735551"/>
                <a:gridCol w="648243"/>
                <a:gridCol w="648243"/>
                <a:gridCol w="554481"/>
              </a:tblGrid>
              <a:tr h="581777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300" b="1" i="0" spc="5" dirty="0" err="1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사업명</a:t>
                      </a:r>
                      <a:endParaRPr lang="ko-KR" altLang="en-US" sz="13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2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3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3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세부내역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4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총수량</a:t>
                      </a:r>
                      <a:endParaRPr lang="ko-KR" altLang="en-US" sz="10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5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-22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발주금액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(백만원)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6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예산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과목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7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</a:t>
                      </a:r>
                      <a:endParaRPr lang="en-US" altLang="ko-KR" sz="1100" b="1" i="0" spc="5" dirty="0" smtClean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예정</a:t>
                      </a:r>
                      <a:endParaRPr lang="en-US" altLang="ko-KR" sz="1100" b="1" i="0" spc="5" dirty="0" smtClean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시기</a:t>
                      </a:r>
                      <a:endParaRPr lang="ko-KR" altLang="en-US" sz="11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8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비고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9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</a:tr>
              <a:tr h="736983"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</a:t>
                      </a:r>
                      <a:r>
                        <a:rPr lang="ko-KR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en-US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통합경영관리시스템 업무</a:t>
                      </a:r>
                      <a:endParaRPr lang="en-US" altLang="ko-KR" sz="1300" b="0" i="0" spc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 </a:t>
                      </a:r>
                      <a:r>
                        <a:rPr lang="ko-KR" altLang="en-US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패키지 도입 </a:t>
                      </a:r>
                      <a:r>
                        <a:rPr lang="en-US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(</a:t>
                      </a:r>
                      <a:r>
                        <a:rPr lang="ko-KR" altLang="en-US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웹</a:t>
                      </a:r>
                      <a:r>
                        <a:rPr lang="en-US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UI</a:t>
                      </a:r>
                      <a:r>
                        <a:rPr lang="ko-KR" altLang="en-US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툴 등 </a:t>
                      </a:r>
                      <a:r>
                        <a:rPr lang="en-US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7</a:t>
                      </a:r>
                      <a:r>
                        <a:rPr lang="ko-KR" altLang="en-US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종</a:t>
                      </a:r>
                      <a:r>
                        <a:rPr lang="en-US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)</a:t>
                      </a:r>
                      <a:endParaRPr lang="ko-KR" altLang="ko-KR" sz="1300" b="0" i="0" spc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S</a:t>
                      </a: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/</a:t>
                      </a: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W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100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- </a:t>
                      </a:r>
                      <a:r>
                        <a:rPr lang="ko-KR" altLang="en-US" sz="1300" b="0" i="0" spc="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웹</a:t>
                      </a:r>
                      <a:r>
                        <a:rPr lang="en-US" altLang="ko-KR" sz="1300" b="0" i="0" spc="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UI</a:t>
                      </a:r>
                      <a:r>
                        <a:rPr lang="ko-KR" altLang="en-US" sz="1300" b="0" i="0" spc="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툴 등 </a:t>
                      </a:r>
                      <a:r>
                        <a:rPr lang="en-US" altLang="ko-KR" sz="1300" b="0" i="0" spc="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7</a:t>
                      </a:r>
                      <a:r>
                        <a:rPr lang="ko-KR" altLang="en-US" sz="1300" b="0" i="0" spc="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종</a:t>
                      </a:r>
                      <a:endParaRPr lang="ko-KR" altLang="ko-KR" sz="1300" b="0" i="0" spc="10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7</a:t>
                      </a: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식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1,</a:t>
                      </a: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028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임차료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  <a:tr h="770391">
                <a:tc>
                  <a:txBody>
                    <a:bodyPr/>
                    <a:lstStyle/>
                    <a:p>
                      <a:pPr lvl="0" defTabSz="90011"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</a:t>
                      </a:r>
                      <a:r>
                        <a:rPr lang="ko-KR" altLang="ko-KR" sz="1300" b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en-US" sz="1300" b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통합경영관리시스템 업무패키지</a:t>
                      </a:r>
                      <a:endParaRPr lang="en-US" altLang="ko-KR" sz="1300" b="0" spc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lvl="0" defTabSz="90011"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 </a:t>
                      </a:r>
                      <a:r>
                        <a:rPr lang="ko-KR" altLang="en-US" sz="1300" b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도입</a:t>
                      </a:r>
                      <a:r>
                        <a:rPr lang="en-US" altLang="ko-KR" sz="1300" b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(DB</a:t>
                      </a:r>
                      <a:r>
                        <a:rPr lang="ko-KR" altLang="en-US" sz="1300" b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암호화 솔루션</a:t>
                      </a:r>
                      <a:r>
                        <a:rPr lang="en-US" altLang="ko-KR" sz="1300" b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)</a:t>
                      </a:r>
                      <a:endParaRPr lang="en-US" altLang="ko-KR" sz="1300" b="0" spc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S/</a:t>
                      </a: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W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-</a:t>
                      </a:r>
                      <a:r>
                        <a:rPr lang="en-US" altLang="ko-KR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DB</a:t>
                      </a:r>
                      <a:r>
                        <a:rPr lang="ko-KR" altLang="en-US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암호화 솔루션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식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200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임차료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2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  <a:tr h="714380"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</a:t>
                      </a:r>
                      <a:r>
                        <a:rPr lang="ko-KR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en-US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통합경영관리시스템 업무패지 </a:t>
                      </a:r>
                      <a:endParaRPr lang="en-US" altLang="ko-KR" sz="1300" b="0" i="0" spc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 </a:t>
                      </a:r>
                      <a:r>
                        <a:rPr lang="ko-KR" altLang="en-US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도입 </a:t>
                      </a:r>
                      <a:r>
                        <a:rPr lang="en-US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(</a:t>
                      </a:r>
                      <a:r>
                        <a:rPr lang="ko-KR" altLang="en-US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형상관리 솔루션</a:t>
                      </a:r>
                      <a:r>
                        <a:rPr lang="en-US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)</a:t>
                      </a:r>
                      <a:endParaRPr lang="ko-KR" altLang="ko-KR" sz="1300" b="0" i="0" spc="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S</a:t>
                      </a: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/</a:t>
                      </a: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W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- 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형상관리 솔루션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-8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1</a:t>
                      </a:r>
                      <a:r>
                        <a:rPr lang="ko-KR" altLang="en-US" sz="1300" b="0" i="0" spc="-8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식</a:t>
                      </a:r>
                      <a:endParaRPr lang="en-US" altLang="ko-KR" sz="1300" b="0" i="0" spc="-8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200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임차료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4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14380"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</a:t>
                      </a:r>
                      <a:r>
                        <a:rPr lang="ko-KR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en-US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IT</a:t>
                      </a:r>
                      <a:r>
                        <a:rPr lang="ko-KR" altLang="en-US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자원관리시스템 전산장비 도입</a:t>
                      </a:r>
                      <a:endParaRPr lang="en-US" altLang="ko-KR" sz="1300" b="0" i="0" spc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H/W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S</a:t>
                      </a: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/</a:t>
                      </a: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W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- 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서버 및 시스템</a:t>
                      </a: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S/W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-8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8</a:t>
                      </a:r>
                      <a:r>
                        <a:rPr lang="ko-KR" altLang="en-US" sz="1300" b="0" i="0" spc="-8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식</a:t>
                      </a:r>
                      <a:endParaRPr lang="en-US" altLang="ko-KR" sz="1300" b="0" i="0" spc="-8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450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임차료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4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교체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14380"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 </a:t>
                      </a:r>
                      <a:r>
                        <a:rPr lang="ko-KR" altLang="en-US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표준기록관리시스템 업무패키지</a:t>
                      </a:r>
                      <a:endParaRPr lang="en-US" altLang="ko-KR" sz="1300" b="0" i="0" spc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</a:t>
                      </a:r>
                      <a:r>
                        <a:rPr lang="ko-KR" altLang="en-US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도입</a:t>
                      </a:r>
                      <a:endParaRPr lang="en-US" altLang="ko-KR" sz="1300" b="0" i="0" spc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S</a:t>
                      </a: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/</a:t>
                      </a: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W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- 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검색엔진</a:t>
                      </a: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, 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문서유출방지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-8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1</a:t>
                      </a:r>
                      <a:r>
                        <a:rPr lang="ko-KR" altLang="en-US" sz="1300" b="0" i="0" spc="-8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식</a:t>
                      </a:r>
                      <a:endParaRPr lang="en-US" altLang="ko-KR" sz="1300" b="0" i="0" spc="-8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364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임차료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8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  <a:tr h="709447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dirty="0">
                          <a:latin typeface="HY견고딕" pitchFamily="18" charset="-127"/>
                          <a:ea typeface="HY견고딕" pitchFamily="18" charset="-127"/>
                        </a:rPr>
                        <a:t>소계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endParaRPr lang="ko-KR" altLang="en-US" sz="1400" b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5</a:t>
                      </a:r>
                      <a:r>
                        <a:rPr lang="ko-KR" altLang="en-US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건</a:t>
                      </a: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dirty="0"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2,242</a:t>
                      </a: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9" name="모서리가 둥근 직사각형 8"/>
          <p:cNvSpPr/>
          <p:nvPr/>
        </p:nvSpPr>
        <p:spPr>
          <a:xfrm>
            <a:off x="153988" y="1014412"/>
            <a:ext cx="3841750" cy="485761"/>
          </a:xfrm>
          <a:prstGeom prst="roundRect">
            <a:avLst>
              <a:gd name="adj" fmla="val 2083"/>
            </a:avLst>
          </a:prstGeom>
          <a:blipFill rotWithShape="1">
            <a:blip r:embed="rId10">
              <a:alphaModFix/>
              <a:lum/>
            </a:blip>
            <a:srcRect/>
            <a:stretch>
              <a:fillRect/>
            </a:stretch>
          </a:blipFill>
          <a:ln w="9355" cap="rnd" cmpd="sng" algn="ctr">
            <a:noFill/>
            <a:prstDash val="solid"/>
            <a:rou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89939" tIns="44941" rIns="89939" bIns="44941" anchor="ctr"/>
          <a:lstStyle/>
          <a:p>
            <a:pPr algn="ctr" defTabSz="1710213" fontAlgn="auto"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kumimoji="0" lang="ko-KR" altLang="en-US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우정사무(HW 및 SW 구매∙임차)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Ⅲ. 2015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년도 신규 투자 현황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graphicFrame>
        <p:nvGraphicFramePr>
          <p:cNvPr id="8" name="표 2"/>
          <p:cNvGraphicFramePr/>
          <p:nvPr/>
        </p:nvGraphicFramePr>
        <p:xfrm>
          <a:off x="163513" y="1643051"/>
          <a:ext cx="8822296" cy="5054925"/>
        </p:xfrm>
        <a:graphic>
          <a:graphicData uri="http://schemas.openxmlformats.org/drawingml/2006/table">
            <a:tbl>
              <a:tblPr firstRow="1" bandRow="1"/>
              <a:tblGrid>
                <a:gridCol w="2051033"/>
                <a:gridCol w="714380"/>
                <a:gridCol w="2928958"/>
                <a:gridCol w="642942"/>
                <a:gridCol w="714380"/>
                <a:gridCol w="642942"/>
                <a:gridCol w="611372"/>
                <a:gridCol w="516289"/>
              </a:tblGrid>
              <a:tr h="616646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 dirty="0" err="1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사업명</a:t>
                      </a:r>
                      <a:endParaRPr lang="ko-KR" altLang="en-US" sz="12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2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3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세부내역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4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총수량</a:t>
                      </a:r>
                      <a:endParaRPr lang="ko-KR" altLang="en-US" sz="11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5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발주금액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(</a:t>
                      </a:r>
                      <a:r>
                        <a:rPr lang="ko-KR" altLang="en-US" sz="1100" b="1" i="0" spc="5" dirty="0" err="1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백만원</a:t>
                      </a: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)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6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예산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과목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5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예정</a:t>
                      </a:r>
                      <a:endParaRPr lang="en-US" altLang="ko-KR" sz="1100" b="1" i="0" spc="5" dirty="0" smtClean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시기</a:t>
                      </a:r>
                      <a:endParaRPr lang="ko-KR" altLang="en-US" sz="11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7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비고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8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</a:tr>
              <a:tr h="1097865"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 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표준기록관리시스템</a:t>
                      </a:r>
                      <a:endParaRPr lang="en-US" altLang="ko-KR" sz="1300" b="0" i="0" spc="5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구축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개발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Char char="-"/>
                        <a:defRPr lang="ko-KR" altLang="en-US"/>
                      </a:pP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표준기록관리시스템 구축 개발</a:t>
                      </a:r>
                      <a:endParaRPr lang="en-US" altLang="ko-KR" sz="1300" b="0" i="0" spc="5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Char char="-"/>
                        <a:defRPr lang="ko-KR" altLang="en-US"/>
                      </a:pP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행정전자문서 이관 및 조회</a:t>
                      </a:r>
                      <a:endParaRPr lang="en-US" altLang="ko-KR" sz="1300" b="0" i="0" spc="5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Char char="-"/>
                        <a:defRPr lang="ko-KR" altLang="en-US"/>
                      </a:pP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연구용역 과제 및 산출물 관리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식</a:t>
                      </a:r>
                      <a:endParaRPr lang="ko-KR" altLang="en-US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solidFill>
                            <a:schemeClr val="tx1"/>
                          </a:solidFill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550</a:t>
                      </a:r>
                      <a:endParaRPr lang="ko-KR" altLang="ko-KR" sz="1300" b="0" i="0" spc="5" dirty="0">
                        <a:solidFill>
                          <a:schemeClr val="tx1"/>
                        </a:solidFill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연구</a:t>
                      </a:r>
                      <a:endParaRPr lang="en-US" altLang="ko-KR" sz="1200" b="0" i="0" spc="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개발비</a:t>
                      </a:r>
                      <a:endParaRPr lang="ko-KR" altLang="ko-KR" sz="1200" b="0" i="0" spc="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8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  <a:tr h="1000132"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 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주요정보통신기반시설 </a:t>
                      </a:r>
                      <a:endParaRPr lang="en-US" altLang="ko-KR" sz="1300" b="0" i="0" spc="5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 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취약점 진단</a:t>
                      </a:r>
                      <a:endParaRPr lang="en-US" altLang="ko-KR" sz="1300" b="0" i="0" spc="5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컨설팅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Char char="-"/>
                        <a:defRPr lang="ko-KR" altLang="en-US"/>
                      </a:pPr>
                      <a:r>
                        <a:rPr lang="ko-KR" altLang="en-US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우체국금융시스템</a:t>
                      </a:r>
                      <a:r>
                        <a:rPr lang="en-US" altLang="ko-KR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, </a:t>
                      </a:r>
                      <a:r>
                        <a:rPr lang="ko-KR" altLang="en-US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통합보안관제센터</a:t>
                      </a:r>
                      <a:endParaRPr lang="en-US" altLang="ko-KR" sz="1300" b="0" i="0" spc="-10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defTabSz="9001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None/>
                        <a:defRPr lang="ko-KR" altLang="en-US"/>
                      </a:pPr>
                      <a:r>
                        <a:rPr lang="en-US" altLang="ko-KR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 </a:t>
                      </a:r>
                      <a:r>
                        <a:rPr lang="ko-KR" altLang="en-US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에 대한 취약점 점검 및  보호대책 수립</a:t>
                      </a:r>
                      <a:endParaRPr lang="ko-KR" altLang="ko-KR" sz="1300" b="0" i="0" spc="-10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식</a:t>
                      </a:r>
                      <a:endParaRPr lang="ko-KR" altLang="en-US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250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연구</a:t>
                      </a:r>
                      <a:endParaRPr lang="en-US" altLang="ko-KR" sz="1200" b="0" i="0" spc="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개발비</a:t>
                      </a:r>
                      <a:endParaRPr lang="ko-KR" altLang="ko-KR" sz="1200" b="0" i="0" spc="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4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  <a:tr h="1685319"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</a:t>
                      </a:r>
                      <a:r>
                        <a:rPr lang="en-US" altLang="ko-KR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en-US" altLang="ko-KR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2015</a:t>
                      </a:r>
                      <a:r>
                        <a:rPr lang="ko-KR" altLang="en-US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년 </a:t>
                      </a:r>
                      <a:r>
                        <a:rPr lang="ko-KR" altLang="en-US" sz="1300" b="0" i="0" spc="-100" baseline="0" dirty="0" err="1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정보화사업</a:t>
                      </a:r>
                      <a:r>
                        <a:rPr lang="ko-KR" altLang="en-US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통합</a:t>
                      </a:r>
                      <a:endParaRPr lang="en-US" altLang="ko-KR" sz="1300" b="0" i="0" spc="-10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  관리 전문가</a:t>
                      </a:r>
                      <a:r>
                        <a:rPr lang="en-US" altLang="ko-KR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(PMO) </a:t>
                      </a:r>
                      <a:r>
                        <a:rPr lang="ko-KR" altLang="en-US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사업</a:t>
                      </a:r>
                      <a:endParaRPr lang="en-US" altLang="ko-KR" sz="1300" b="0" i="0" spc="-10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컨설팅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Char char="-"/>
                        <a:defRPr lang="ko-KR" altLang="en-US"/>
                      </a:pPr>
                      <a:r>
                        <a:rPr lang="ko-KR" altLang="en-US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사업관리 지원 업무 관리</a:t>
                      </a:r>
                      <a:r>
                        <a:rPr lang="en-US" altLang="ko-KR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·</a:t>
                      </a:r>
                      <a:r>
                        <a:rPr lang="ko-KR" altLang="en-US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감독</a:t>
                      </a:r>
                      <a:endParaRPr lang="en-US" altLang="ko-KR" sz="1300" b="0" i="0" spc="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defTabSz="9001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None/>
                        <a:defRPr lang="ko-KR" altLang="en-US"/>
                      </a:pPr>
                      <a:r>
                        <a:rPr lang="en-US" altLang="ko-KR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·</a:t>
                      </a:r>
                      <a:r>
                        <a:rPr lang="ko-KR" altLang="en-US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통합경영관리시스템 </a:t>
                      </a:r>
                      <a:r>
                        <a:rPr lang="ko-KR" altLang="en-US" sz="1300" b="0" i="0" spc="0" baseline="0" dirty="0" err="1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재구축</a:t>
                      </a:r>
                      <a:r>
                        <a:rPr lang="en-US" altLang="ko-KR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(</a:t>
                      </a:r>
                      <a:r>
                        <a:rPr lang="ko-KR" altLang="en-US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연속</a:t>
                      </a:r>
                      <a:r>
                        <a:rPr lang="en-US" altLang="ko-KR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)</a:t>
                      </a:r>
                    </a:p>
                    <a:p>
                      <a:pPr marL="0" lvl="0" indent="0" defTabSz="9001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None/>
                        <a:defRPr lang="ko-KR" altLang="en-US"/>
                      </a:pPr>
                      <a:r>
                        <a:rPr lang="en-US" altLang="ko-KR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·</a:t>
                      </a:r>
                      <a:r>
                        <a:rPr lang="ko-KR" altLang="en-US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표준기록관리시스템 구축</a:t>
                      </a:r>
                      <a:r>
                        <a:rPr lang="en-US" altLang="ko-KR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(</a:t>
                      </a:r>
                      <a:r>
                        <a:rPr lang="ko-KR" altLang="en-US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  <a:r>
                        <a:rPr lang="en-US" altLang="ko-KR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)</a:t>
                      </a:r>
                    </a:p>
                    <a:p>
                      <a:pPr marL="0" lvl="0" indent="0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None/>
                        <a:defRPr lang="ko-KR" altLang="en-US"/>
                      </a:pPr>
                      <a:r>
                        <a:rPr lang="en-US" altLang="ko-KR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- </a:t>
                      </a:r>
                      <a:r>
                        <a:rPr lang="ko-KR" altLang="en-US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부가업무</a:t>
                      </a:r>
                      <a:endParaRPr lang="en-US" altLang="ko-KR" sz="1300" b="0" i="0" spc="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defTabSz="9001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None/>
                        <a:defRPr lang="ko-KR" altLang="en-US"/>
                      </a:pPr>
                      <a:r>
                        <a:rPr lang="en-US" altLang="ko-KR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·</a:t>
                      </a:r>
                      <a:r>
                        <a:rPr lang="ko-KR" altLang="en-US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표준가이드 정비</a:t>
                      </a:r>
                      <a:r>
                        <a:rPr lang="en-US" altLang="ko-KR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, </a:t>
                      </a:r>
                      <a:r>
                        <a:rPr lang="ko-KR" altLang="en-US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내부</a:t>
                      </a:r>
                      <a:r>
                        <a:rPr lang="en-US" altLang="ko-KR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PMO</a:t>
                      </a:r>
                      <a:r>
                        <a:rPr lang="ko-KR" altLang="en-US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양성</a:t>
                      </a:r>
                      <a:endParaRPr lang="en-US" altLang="ko-KR" sz="1300" b="0" i="0" spc="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defTabSz="9001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None/>
                        <a:defRPr lang="ko-KR" altLang="en-US"/>
                      </a:pPr>
                      <a:r>
                        <a:rPr lang="en-US" altLang="ko-KR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en-US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 지원 등</a:t>
                      </a:r>
                      <a:r>
                        <a:rPr lang="en-US" altLang="ko-KR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식</a:t>
                      </a:r>
                      <a:endParaRPr lang="ko-KR" altLang="en-US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480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연구</a:t>
                      </a:r>
                      <a:endParaRPr lang="en-US" altLang="ko-KR" sz="1200" b="0" i="0" spc="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개발비</a:t>
                      </a:r>
                      <a:endParaRPr lang="ko-KR" altLang="ko-KR" sz="1200" b="0" i="0" spc="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  <a:tr h="654963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dirty="0">
                          <a:latin typeface="HY견고딕" pitchFamily="18" charset="-127"/>
                          <a:ea typeface="HY견고딕" pitchFamily="18" charset="-127"/>
                        </a:rPr>
                        <a:t>소계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3건</a:t>
                      </a: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1,280</a:t>
                      </a: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sz="1300" b="0" spc="0" baseline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sz="13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sz="13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9" name="모서리가 둥근 직사각형 1"/>
          <p:cNvSpPr/>
          <p:nvPr/>
        </p:nvSpPr>
        <p:spPr>
          <a:xfrm>
            <a:off x="142844" y="1009633"/>
            <a:ext cx="4202112" cy="490541"/>
          </a:xfrm>
          <a:prstGeom prst="roundRect">
            <a:avLst>
              <a:gd name="adj" fmla="val 2083"/>
            </a:avLst>
          </a:prstGeom>
          <a:blipFill rotWithShape="1">
            <a:blip r:embed="rId9">
              <a:alphaModFix/>
              <a:lum/>
            </a:blip>
            <a:srcRect/>
            <a:stretch>
              <a:fillRect/>
            </a:stretch>
          </a:blipFill>
          <a:ln w="9355" cap="rnd" cmpd="sng" algn="ctr">
            <a:noFill/>
            <a:prstDash val="solid"/>
            <a:rou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89939" tIns="44941" rIns="89939" bIns="44941" anchor="ctr"/>
          <a:lstStyle/>
          <a:p>
            <a:pPr algn="ctr" defTabSz="1710213" fontAlgn="auto">
              <a:buClr>
                <a:srgbClr val="000000">
                  <a:alpha val="100000"/>
                </a:srgbClr>
              </a:buClr>
              <a:buSzPct val="100000"/>
              <a:defRPr lang="ko-KR" altLang="en-US">
                <a:latin typeface="굴림"/>
                <a:ea typeface="굴림"/>
                <a:sym typeface="Wingdings"/>
              </a:defRPr>
            </a:pPr>
            <a:r>
              <a:rPr kumimoji="0" lang="ko-KR" altLang="en-US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우정사무</a:t>
            </a:r>
            <a:r>
              <a:rPr kumimoji="0"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(</a:t>
            </a:r>
            <a:r>
              <a:rPr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연구</a:t>
            </a:r>
            <a:r>
              <a:rPr kumimoji="0"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개발사업 </a:t>
            </a:r>
            <a:r>
              <a:rPr kumimoji="0" lang="ko-KR" altLang="en-US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및 </a:t>
            </a:r>
            <a:r>
              <a:rPr kumimoji="0" lang="en-US" altLang="ko-KR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SM</a:t>
            </a:r>
            <a:r>
              <a:rPr kumimoji="0" lang="ko-KR" altLang="en-US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계획)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Ⅲ. 2015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년도 신규 투자 현황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158750" y="1000108"/>
            <a:ext cx="3841750" cy="500066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noFill/>
            <a:prstDash val="solid"/>
            <a:rou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89939" tIns="44941" rIns="89939" bIns="44941" anchor="ctr"/>
          <a:lstStyle/>
          <a:p>
            <a:pPr defTabSz="1710213" fontAlgn="auto"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kumimoji="0" lang="ko-KR" altLang="en-US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우편정보(HW 및 SW 구매∙임차)</a:t>
            </a:r>
          </a:p>
        </p:txBody>
      </p:sp>
      <p:graphicFrame>
        <p:nvGraphicFramePr>
          <p:cNvPr id="9" name="표 8"/>
          <p:cNvGraphicFramePr/>
          <p:nvPr/>
        </p:nvGraphicFramePr>
        <p:xfrm>
          <a:off x="168275" y="1671638"/>
          <a:ext cx="8802600" cy="4886436"/>
        </p:xfrm>
        <a:graphic>
          <a:graphicData uri="http://schemas.openxmlformats.org/drawingml/2006/table">
            <a:tbl>
              <a:tblPr firstRow="1" bandRow="1"/>
              <a:tblGrid>
                <a:gridCol w="2376891"/>
                <a:gridCol w="590377"/>
                <a:gridCol w="2569940"/>
                <a:gridCol w="642942"/>
                <a:gridCol w="857256"/>
                <a:gridCol w="644770"/>
                <a:gridCol w="623185"/>
                <a:gridCol w="497239"/>
              </a:tblGrid>
              <a:tr h="547965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3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 업 명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3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4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부 내 역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5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총수량</a:t>
                      </a:r>
                      <a:endParaRPr lang="ko-KR" altLang="en-US" sz="11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6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발주금액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(백만원)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7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예산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과목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8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예정</a:t>
                      </a:r>
                      <a:endParaRPr lang="en-US" altLang="ko-KR" sz="1100" b="1" i="0" spc="5" dirty="0" smtClean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시기</a:t>
                      </a:r>
                      <a:endParaRPr lang="ko-KR" altLang="en-US" sz="11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9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비고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10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</a:tr>
              <a:tr h="1404661"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 </a:t>
                      </a:r>
                      <a:r>
                        <a:rPr lang="ko-KR" altLang="ko-KR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우편</a:t>
                      </a:r>
                      <a:r>
                        <a:rPr lang="ko-KR" altLang="en-US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업무용 전산장비</a:t>
                      </a:r>
                      <a:r>
                        <a:rPr lang="en-US" altLang="ko-KR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(PC </a:t>
                      </a:r>
                      <a:r>
                        <a:rPr lang="ko-KR" altLang="en-US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등</a:t>
                      </a:r>
                      <a:r>
                        <a:rPr lang="en-US" altLang="ko-KR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)</a:t>
                      </a:r>
                      <a:r>
                        <a:rPr lang="ko-KR" altLang="en-US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endParaRPr lang="en-US" altLang="ko-KR" sz="1300" b="0" i="0" spc="-10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  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도입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H</a:t>
                      </a: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/</a:t>
                      </a: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W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Char char="-"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PC</a:t>
                      </a:r>
                      <a:r>
                        <a:rPr lang="en-US" altLang="ko-KR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: 2,800</a:t>
                      </a:r>
                      <a:r>
                        <a:rPr lang="ko-KR" altLang="en-US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대</a:t>
                      </a:r>
                      <a:endParaRPr lang="en-US" altLang="ko-KR" sz="1300" b="0" i="0" spc="5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algn="l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Char char="-"/>
                        <a:defRPr lang="ko-KR" altLang="en-US"/>
                      </a:pPr>
                      <a:r>
                        <a:rPr lang="ko-KR" altLang="en-US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모니터 </a:t>
                      </a:r>
                      <a:r>
                        <a:rPr lang="en-US" altLang="ko-KR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: 2,200</a:t>
                      </a:r>
                      <a:r>
                        <a:rPr lang="ko-KR" altLang="en-US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대</a:t>
                      </a:r>
                      <a:endParaRPr lang="en-US" altLang="ko-KR" sz="1300" b="0" i="0" spc="5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algn="l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Char char="-"/>
                        <a:defRPr lang="ko-KR" altLang="en-US"/>
                      </a:pPr>
                      <a:r>
                        <a:rPr lang="ko-KR" altLang="en-US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전자저울 </a:t>
                      </a:r>
                      <a:r>
                        <a:rPr lang="en-US" altLang="ko-KR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: 1,300</a:t>
                      </a:r>
                      <a:r>
                        <a:rPr lang="ko-KR" altLang="en-US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대</a:t>
                      </a:r>
                      <a:endParaRPr lang="en-US" altLang="ko-KR" sz="1300" b="0" i="0" spc="5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algn="l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None/>
                        <a:defRPr lang="ko-KR" altLang="en-US"/>
                      </a:pPr>
                      <a:r>
                        <a:rPr lang="en-US" altLang="ko-KR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-</a:t>
                      </a:r>
                      <a:r>
                        <a:rPr lang="ko-KR" altLang="en-US" sz="1300" b="0" i="0" spc="5" baseline="0" dirty="0" err="1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서명핀패드</a:t>
                      </a:r>
                      <a:r>
                        <a:rPr lang="ko-KR" altLang="en-US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en-US" altLang="ko-KR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: 2,500</a:t>
                      </a:r>
                      <a:r>
                        <a:rPr lang="ko-KR" altLang="en-US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대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1식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5,259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임차료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4</a:t>
                      </a:r>
                      <a:r>
                        <a:rPr lang="ko-KR" altLang="en-US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교체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  <a:tr h="661992"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 우편업무용 </a:t>
                      </a: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전산장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비</a:t>
                      </a: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(PDA)</a:t>
                      </a:r>
                    </a:p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 도입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H</a:t>
                      </a: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/</a:t>
                      </a: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W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-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집배</a:t>
                      </a: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·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발착용 </a:t>
                      </a: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PDA : 9,285</a:t>
                      </a:r>
                      <a:r>
                        <a:rPr lang="ko-KR" altLang="en-US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대</a:t>
                      </a:r>
                      <a:endParaRPr lang="en-US" altLang="ko-KR" sz="1300" b="0" i="0" spc="5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algn="l" defTabSz="9001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(</a:t>
                      </a:r>
                      <a:r>
                        <a:rPr lang="ko-KR" altLang="en-US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주변기기 포함</a:t>
                      </a:r>
                      <a:r>
                        <a:rPr lang="en-US" altLang="ko-KR" sz="13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)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식</a:t>
                      </a:r>
                      <a:endParaRPr lang="ko-KR" altLang="en-US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7,335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임차료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4</a:t>
                      </a:r>
                      <a:r>
                        <a:rPr lang="ko-KR" altLang="en-US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교체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42942"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 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우편 개인정보 이력관리</a:t>
                      </a:r>
                      <a:endParaRPr lang="en-US" altLang="ko-KR" sz="1300" b="0" i="0" spc="5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 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시스템 구축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H</a:t>
                      </a: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/</a:t>
                      </a: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W</a:t>
                      </a:r>
                      <a:endParaRPr lang="en-US" altLang="ko-KR" sz="1300" b="0" i="0" spc="5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S/W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-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개인정보 이력관리 솔루션 등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식</a:t>
                      </a:r>
                      <a:endParaRPr lang="ko-KR" altLang="en-US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1,500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임차료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4</a:t>
                      </a:r>
                      <a:r>
                        <a:rPr lang="ko-KR" altLang="en-US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교체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  <a:tr h="764221"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 무인우체국 구축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H</a:t>
                      </a: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/</a:t>
                      </a: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W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- </a:t>
                      </a:r>
                      <a:r>
                        <a:rPr lang="ko-KR" altLang="ko-KR" sz="1300" b="0" i="0" spc="0" baseline="0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우편물 접수기, </a:t>
                      </a:r>
                      <a:r>
                        <a:rPr lang="ko-KR" altLang="ko-KR" sz="1300" b="0" i="0" spc="0" baseline="0" dirty="0" err="1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배달기</a:t>
                      </a:r>
                      <a:r>
                        <a:rPr lang="ko-KR" altLang="ko-KR" sz="1300" b="0" i="0" spc="0" baseline="0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장비</a:t>
                      </a:r>
                    </a:p>
                    <a:p>
                      <a:pPr marL="0" lvl="0" indent="0" algn="l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- 부스공사</a:t>
                      </a:r>
                    </a:p>
                    <a:p>
                      <a:pPr marL="0" lvl="0" indent="0" algn="l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- </a:t>
                      </a:r>
                      <a:r>
                        <a:rPr lang="ko-KR" altLang="ko-KR" sz="1300" b="0" i="0" spc="-100" baseline="0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UPS, </a:t>
                      </a:r>
                      <a:r>
                        <a:rPr lang="ko-KR" altLang="ko-KR" sz="1300" b="0" i="0" spc="-100" baseline="0" dirty="0" err="1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항온항습기</a:t>
                      </a:r>
                      <a:r>
                        <a:rPr lang="ko-KR" altLang="ko-KR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,</a:t>
                      </a:r>
                      <a:r>
                        <a:rPr lang="en-US" altLang="ko-KR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ko-KR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CCTV </a:t>
                      </a:r>
                      <a:r>
                        <a:rPr lang="ko-KR" altLang="ko-KR" sz="1300" b="0" i="0" spc="-100" baseline="0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등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7</a:t>
                      </a: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식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700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임차료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10</a:t>
                      </a:r>
                      <a:r>
                        <a:rPr lang="ko-KR" altLang="en-US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 교체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  <a:tr h="599469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dirty="0">
                          <a:latin typeface="HY견고딕" pitchFamily="18" charset="-127"/>
                          <a:ea typeface="HY견고딕" pitchFamily="18" charset="-127"/>
                        </a:rPr>
                        <a:t>소계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4</a:t>
                      </a:r>
                      <a:r>
                        <a:rPr lang="ko-KR" altLang="en-US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건</a:t>
                      </a: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dirty="0"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14,794</a:t>
                      </a: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endParaRPr lang="ko-KR" altLang="en-US" sz="12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endParaRPr lang="ko-KR" altLang="ko-KR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Ⅲ. 2015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년도 신규 투자 현황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158750" y="1000108"/>
            <a:ext cx="2555862" cy="428628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noFill/>
            <a:prstDash val="solid"/>
            <a:rou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89939" tIns="44941" rIns="89939" bIns="44941" anchor="ctr"/>
          <a:lstStyle/>
          <a:p>
            <a:pPr algn="ctr" defTabSz="1710213" fontAlgn="auto"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kumimoji="0" lang="ko-KR" altLang="en-US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우편정보</a:t>
            </a:r>
            <a:r>
              <a:rPr kumimoji="0"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(유지관리</a:t>
            </a:r>
            <a:r>
              <a:rPr kumimoji="0" lang="en-US" altLang="ko-KR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)</a:t>
            </a:r>
            <a:endParaRPr kumimoji="0" lang="ko-KR" altLang="en-US" sz="2000" spc="5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/>
              <a:ea typeface="HY견고딕"/>
              <a:sym typeface="Wingdings"/>
            </a:endParaRPr>
          </a:p>
        </p:txBody>
      </p:sp>
      <p:graphicFrame>
        <p:nvGraphicFramePr>
          <p:cNvPr id="9" name="표 8"/>
          <p:cNvGraphicFramePr/>
          <p:nvPr/>
        </p:nvGraphicFramePr>
        <p:xfrm>
          <a:off x="168275" y="1571612"/>
          <a:ext cx="8802600" cy="1974614"/>
        </p:xfrm>
        <a:graphic>
          <a:graphicData uri="http://schemas.openxmlformats.org/drawingml/2006/table">
            <a:tbl>
              <a:tblPr firstRow="1" bandRow="1"/>
              <a:tblGrid>
                <a:gridCol w="2376891"/>
                <a:gridCol w="590377"/>
                <a:gridCol w="2436589"/>
                <a:gridCol w="642942"/>
                <a:gridCol w="785818"/>
                <a:gridCol w="928694"/>
                <a:gridCol w="571504"/>
                <a:gridCol w="469785"/>
              </a:tblGrid>
              <a:tr h="547965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3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 업 명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3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4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부 내 역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5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총수량</a:t>
                      </a:r>
                      <a:endParaRPr lang="ko-KR" altLang="en-US" sz="11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6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발주금액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(백만원)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7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예산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과목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8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예정</a:t>
                      </a:r>
                      <a:endParaRPr lang="en-US" altLang="ko-KR" sz="1100" b="1" i="0" spc="5" dirty="0" smtClean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시기</a:t>
                      </a:r>
                      <a:endParaRPr lang="ko-KR" altLang="en-US" sz="11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9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비고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10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</a:tr>
              <a:tr h="780769"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 </a:t>
                      </a:r>
                      <a:r>
                        <a:rPr lang="ko-KR" altLang="en-US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무인우편창구 유지관리</a:t>
                      </a:r>
                      <a:endParaRPr lang="en-US" altLang="ko-KR" sz="1300" b="0" i="0" spc="-10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H</a:t>
                      </a: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/</a:t>
                      </a: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W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ko-KR" altLang="en-US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무인창구 </a:t>
                      </a: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: 203</a:t>
                      </a:r>
                      <a:r>
                        <a:rPr lang="ko-KR" altLang="en-US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대</a:t>
                      </a:r>
                      <a:endParaRPr lang="en-US" altLang="ko-KR" sz="1200" b="0" i="0" spc="5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>
                        <a:buFontTx/>
                        <a:buChar char="-"/>
                      </a:pPr>
                      <a:r>
                        <a:rPr lang="en-US" altLang="ko-KR" sz="1200" b="0" i="0" spc="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en-US" sz="12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옥외용 무인창구 보안용역 </a:t>
                      </a:r>
                      <a:r>
                        <a:rPr lang="en-US" altLang="ko-KR" sz="12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: 57</a:t>
                      </a:r>
                      <a:r>
                        <a:rPr lang="ko-KR" altLang="en-US" sz="12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대</a:t>
                      </a:r>
                      <a:endParaRPr lang="ko-KR" altLang="en-US" sz="1200" spc="-100" baseline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200" dirty="0" smtClean="0">
                          <a:latin typeface="HY견고딕" pitchFamily="18" charset="-127"/>
                          <a:ea typeface="HY견고딕" pitchFamily="18" charset="-127"/>
                        </a:rPr>
                        <a:t>260</a:t>
                      </a:r>
                      <a:endParaRPr lang="ko-KR" altLang="en-US" sz="12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200" dirty="0" smtClean="0">
                          <a:latin typeface="HY견고딕" pitchFamily="18" charset="-127"/>
                          <a:ea typeface="HY견고딕" pitchFamily="18" charset="-127"/>
                        </a:rPr>
                        <a:t>3,700</a:t>
                      </a:r>
                      <a:endParaRPr lang="ko-KR" altLang="en-US" sz="12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ko-KR" altLang="en-US" sz="1100" spc="-10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시설장비</a:t>
                      </a:r>
                      <a:endParaRPr lang="en-US" altLang="ko-KR" sz="1100" spc="-100" baseline="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>
                        <a:buFontTx/>
                        <a:buNone/>
                      </a:pPr>
                      <a:r>
                        <a:rPr lang="en-US" altLang="ko-KR" sz="1100" spc="-10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   </a:t>
                      </a:r>
                      <a:r>
                        <a:rPr lang="ko-KR" altLang="en-US" sz="1100" spc="-10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유지비</a:t>
                      </a:r>
                      <a:endParaRPr lang="en-US" altLang="ko-KR" sz="1100" spc="-100" baseline="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>
                        <a:buFontTx/>
                        <a:buChar char="-"/>
                      </a:pPr>
                      <a:r>
                        <a:rPr lang="ko-KR" altLang="en-US" sz="1100" spc="-10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위탁사업비</a:t>
                      </a:r>
                      <a:endParaRPr lang="ko-KR" altLang="en-US" sz="1100" spc="-100" baseline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dirty="0" smtClean="0">
                          <a:latin typeface="HY견고딕" pitchFamily="18" charset="-127"/>
                          <a:ea typeface="HY견고딕" pitchFamily="18" charset="-127"/>
                        </a:rPr>
                        <a:t>12</a:t>
                      </a:r>
                      <a:r>
                        <a:rPr lang="ko-KR" altLang="en-US" sz="1200" dirty="0" smtClean="0">
                          <a:latin typeface="HY견고딕" pitchFamily="18" charset="-127"/>
                          <a:ea typeface="HY견고딕" pitchFamily="18" charset="-127"/>
                        </a:rPr>
                        <a:t>월</a:t>
                      </a:r>
                      <a:endParaRPr lang="ko-KR" altLang="en-US" sz="12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latin typeface="HY견고딕" pitchFamily="18" charset="-127"/>
                          <a:ea typeface="HY견고딕" pitchFamily="18" charset="-127"/>
                        </a:rPr>
                        <a:t>신규</a:t>
                      </a:r>
                      <a:endParaRPr lang="ko-KR" altLang="en-US" sz="11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  <a:tr h="599469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dirty="0">
                          <a:latin typeface="HY견고딕" pitchFamily="18" charset="-127"/>
                          <a:ea typeface="HY견고딕" pitchFamily="18" charset="-127"/>
                        </a:rPr>
                        <a:t>소계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1</a:t>
                      </a:r>
                      <a:r>
                        <a:rPr lang="ko-KR" altLang="en-US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건</a:t>
                      </a: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dirty="0"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3,700</a:t>
                      </a: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endParaRPr lang="ko-KR" altLang="ko-KR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Ⅲ. 2015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년도 신규 투자 현황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7" name="모서리가 둥근 직사각형 1"/>
          <p:cNvSpPr/>
          <p:nvPr/>
        </p:nvSpPr>
        <p:spPr>
          <a:xfrm>
            <a:off x="180401" y="1000108"/>
            <a:ext cx="4391599" cy="428628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noFill/>
            <a:prstDash val="solid"/>
            <a:rou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89939" tIns="44941" rIns="89939" bIns="44941" anchor="ctr"/>
          <a:lstStyle/>
          <a:p>
            <a:pPr algn="ctr" defTabSz="1710213" fontAlgn="auto">
              <a:buClr>
                <a:srgbClr val="000000">
                  <a:alpha val="100000"/>
                </a:srgbClr>
              </a:buClr>
              <a:buSzPct val="100000"/>
              <a:defRPr lang="ko-KR" altLang="en-US">
                <a:latin typeface="굴림"/>
                <a:ea typeface="굴림"/>
                <a:sym typeface="Wingdings"/>
              </a:defRPr>
            </a:pPr>
            <a:r>
              <a:rPr kumimoji="0" lang="ko-KR" altLang="en-US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우편정보</a:t>
            </a:r>
            <a:r>
              <a:rPr kumimoji="0"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(</a:t>
            </a:r>
            <a:r>
              <a:rPr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연구</a:t>
            </a:r>
            <a:r>
              <a:rPr kumimoji="0"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개발사업 </a:t>
            </a:r>
            <a:r>
              <a:rPr kumimoji="0" lang="ko-KR" altLang="en-US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및 </a:t>
            </a:r>
            <a:r>
              <a:rPr kumimoji="0" lang="en-US" altLang="ko-KR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SM</a:t>
            </a:r>
            <a:r>
              <a:rPr kumimoji="0" lang="ko-KR" altLang="en-US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계획)</a:t>
            </a:r>
          </a:p>
        </p:txBody>
      </p:sp>
      <p:graphicFrame>
        <p:nvGraphicFramePr>
          <p:cNvPr id="10" name="표 2"/>
          <p:cNvGraphicFramePr/>
          <p:nvPr/>
        </p:nvGraphicFramePr>
        <p:xfrm>
          <a:off x="142844" y="1571612"/>
          <a:ext cx="8819168" cy="4627962"/>
        </p:xfrm>
        <a:graphic>
          <a:graphicData uri="http://schemas.openxmlformats.org/drawingml/2006/table">
            <a:tbl>
              <a:tblPr firstRow="1" bandRow="1"/>
              <a:tblGrid>
                <a:gridCol w="2286016"/>
                <a:gridCol w="746674"/>
                <a:gridCol w="2714644"/>
                <a:gridCol w="571504"/>
                <a:gridCol w="785818"/>
                <a:gridCol w="642942"/>
                <a:gridCol w="555414"/>
                <a:gridCol w="516156"/>
              </a:tblGrid>
              <a:tr h="619503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 업 명</a:t>
                      </a:r>
                      <a:endParaRPr lang="ko-KR" altLang="en-US" sz="14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3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4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부 내역</a:t>
                      </a:r>
                      <a:endParaRPr lang="ko-KR" altLang="en-US" sz="12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5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-24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총수량</a:t>
                      </a:r>
                      <a:endParaRPr lang="ko-KR" altLang="en-US" sz="1200" b="1" i="0" spc="-24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6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발주금액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(</a:t>
                      </a:r>
                      <a:r>
                        <a:rPr lang="ko-KR" altLang="en-US" sz="1200" b="1" i="0" spc="5" dirty="0" err="1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백만원</a:t>
                      </a:r>
                      <a:r>
                        <a:rPr lang="ko-KR" altLang="en-US" sz="12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)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7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예산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과목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6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예정</a:t>
                      </a:r>
                      <a:endParaRPr lang="en-US" altLang="ko-KR" sz="1200" b="1" i="0" spc="5" dirty="0" smtClean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시기</a:t>
                      </a:r>
                      <a:endParaRPr lang="ko-KR" altLang="en-US" sz="12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8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비고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9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</a:tr>
              <a:tr h="1141576">
                <a:tc>
                  <a:txBody>
                    <a:bodyPr/>
                    <a:lstStyle/>
                    <a:p>
                      <a:pPr lvl="0" defTabSz="90011">
                        <a:lnSpc>
                          <a:spcPct val="120000"/>
                        </a:lnSpc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0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 </a:t>
                      </a:r>
                      <a:r>
                        <a:rPr lang="ko-KR" altLang="en-US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우편정보시스템 고도화</a:t>
                      </a:r>
                      <a:endParaRPr lang="en-US" altLang="ko-KR" sz="1300" b="0" i="0" spc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lvl="0" defTabSz="90011">
                        <a:lnSpc>
                          <a:spcPct val="120000"/>
                        </a:lnSpc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 (ISP)</a:t>
                      </a:r>
                      <a:r>
                        <a:rPr lang="ko-KR" altLang="en-US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수립</a:t>
                      </a:r>
                      <a:endParaRPr lang="ko-KR" altLang="ko-KR" sz="1300" b="0" spc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0" baseline="0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컨설팅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Char char="-"/>
                        <a:defRPr lang="ko-KR" altLang="en-US"/>
                      </a:pPr>
                      <a:r>
                        <a:rPr lang="ko-KR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우편</a:t>
                      </a: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사업의 공익적 역할 제고 및</a:t>
                      </a:r>
                      <a:endParaRPr lang="en-US" altLang="ko-KR" sz="1200" b="0" i="0" spc="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defTabSz="9001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None/>
                        <a:defRPr lang="ko-KR" altLang="en-US"/>
                      </a:pP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en-US" sz="1200" b="0" i="0" spc="0" baseline="0" dirty="0" err="1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신성장</a:t>
                      </a: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동력 발굴을 위한 </a:t>
                      </a: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ISP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1식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470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연구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개발비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</a:t>
                      </a:r>
                      <a:r>
                        <a:rPr lang="ko-KR" altLang="en-US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091272">
                <a:tc>
                  <a:txBody>
                    <a:bodyPr/>
                    <a:lstStyle/>
                    <a:p>
                      <a:pPr lvl="0" defTabSz="90011">
                        <a:lnSpc>
                          <a:spcPct val="120000"/>
                        </a:lnSpc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0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 </a:t>
                      </a:r>
                      <a:r>
                        <a:rPr lang="ko-KR" altLang="en-US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우편</a:t>
                      </a:r>
                      <a:r>
                        <a:rPr lang="en-US" altLang="ko-KR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en-US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개인정보 이력관리 </a:t>
                      </a:r>
                      <a:endParaRPr lang="en-US" altLang="ko-KR" sz="1300" b="0" i="0" spc="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lvl="0" defTabSz="90011">
                        <a:lnSpc>
                          <a:spcPct val="120000"/>
                        </a:lnSpc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 </a:t>
                      </a:r>
                      <a:r>
                        <a:rPr lang="ko-KR" altLang="en-US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시스템 구축</a:t>
                      </a:r>
                      <a:endParaRPr lang="en-US" altLang="ko-KR" sz="1300" b="0" i="0" spc="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개발</a:t>
                      </a:r>
                      <a:endParaRPr lang="ko-KR" altLang="ko-KR" sz="1300" b="0" i="0" spc="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Char char="-"/>
                        <a:defRPr lang="ko-KR" altLang="en-US"/>
                      </a:pP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개인정보처리 응용프로그램 개선</a:t>
                      </a:r>
                      <a:endParaRPr lang="en-US" altLang="ko-KR" sz="1200" b="0" i="0" spc="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defTabSz="9001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None/>
                        <a:defRPr lang="ko-KR" altLang="en-US"/>
                      </a:pP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및 기록관리 기능 강화</a:t>
                      </a:r>
                      <a:endParaRPr lang="en-US" altLang="ko-KR" sz="1200" b="0" i="0" spc="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1식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350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연구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개발비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4</a:t>
                      </a:r>
                      <a:r>
                        <a:rPr lang="ko-KR" altLang="en-US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091272">
                <a:tc>
                  <a:txBody>
                    <a:bodyPr/>
                    <a:lstStyle/>
                    <a:p>
                      <a:pPr lvl="0" defTabSz="90011">
                        <a:lnSpc>
                          <a:spcPct val="120000"/>
                        </a:lnSpc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0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 </a:t>
                      </a:r>
                      <a:r>
                        <a:rPr lang="ko-KR" altLang="en-US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인터넷우체국시스템 성능</a:t>
                      </a:r>
                      <a:endParaRPr lang="en-US" altLang="ko-KR" sz="1300" b="0" i="0" spc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lvl="0" defTabSz="90011">
                        <a:lnSpc>
                          <a:spcPct val="120000"/>
                        </a:lnSpc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 </a:t>
                      </a:r>
                      <a:r>
                        <a:rPr lang="ko-KR" altLang="en-US" sz="1300" b="0" i="0" spc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개선 및 고도화</a:t>
                      </a:r>
                      <a:endParaRPr lang="en-US" altLang="ko-KR" sz="1300" b="0" i="0" spc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3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개발</a:t>
                      </a:r>
                      <a:endParaRPr lang="ko-KR" altLang="ko-KR" sz="1300" b="0" i="0" spc="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Char char="-"/>
                        <a:defRPr lang="ko-KR" altLang="en-US"/>
                      </a:pP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인터넷우체국시스템 활성화를 위한</a:t>
                      </a:r>
                      <a:endParaRPr lang="en-US" altLang="ko-KR" sz="1200" b="0" i="0" spc="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defTabSz="9001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None/>
                        <a:defRPr lang="ko-KR" altLang="en-US"/>
                      </a:pP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성능개선</a:t>
                      </a: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(</a:t>
                      </a: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웹 표준 준수 및 온라인</a:t>
                      </a: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/>
                      </a:r>
                      <a:b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</a:b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쇼핑몰 활성화</a:t>
                      </a: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)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1식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1,726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연구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개발비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6</a:t>
                      </a:r>
                      <a:r>
                        <a:rPr lang="ko-KR" altLang="en-US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  <a:tr h="663746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dirty="0">
                          <a:latin typeface="HY견고딕" pitchFamily="18" charset="-127"/>
                          <a:ea typeface="HY견고딕" pitchFamily="18" charset="-127"/>
                        </a:rPr>
                        <a:t>소계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3</a:t>
                      </a:r>
                      <a:r>
                        <a:rPr lang="ko-KR" altLang="en-US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건</a:t>
                      </a: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400" b="0" dirty="0"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2,546</a:t>
                      </a: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endParaRPr lang="ko-KR" altLang="en-US" sz="11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endParaRPr lang="ko-KR" altLang="ko-KR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Ⅲ. 2015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년도 신규 투자 현황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graphicFrame>
        <p:nvGraphicFramePr>
          <p:cNvPr id="5" name="표 4"/>
          <p:cNvGraphicFramePr/>
          <p:nvPr/>
        </p:nvGraphicFramePr>
        <p:xfrm>
          <a:off x="142844" y="1571612"/>
          <a:ext cx="8824595" cy="4078521"/>
        </p:xfrm>
        <a:graphic>
          <a:graphicData uri="http://schemas.openxmlformats.org/drawingml/2006/table">
            <a:tbl>
              <a:tblPr firstRow="1" bandRow="1"/>
              <a:tblGrid>
                <a:gridCol w="2722175"/>
                <a:gridCol w="580910"/>
                <a:gridCol w="2126203"/>
                <a:gridCol w="857256"/>
                <a:gridCol w="816869"/>
                <a:gridCol w="658911"/>
                <a:gridCol w="510673"/>
                <a:gridCol w="551598"/>
              </a:tblGrid>
              <a:tr h="665735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 업 명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2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3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부 내 역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4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총수량</a:t>
                      </a:r>
                      <a:endParaRPr lang="ko-KR" altLang="en-US" sz="10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5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발주금액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(백만원)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6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예산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과목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5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예정</a:t>
                      </a:r>
                      <a:endParaRPr lang="en-US" altLang="ko-KR" sz="1000" b="1" i="0" spc="5" dirty="0" smtClean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시기</a:t>
                      </a:r>
                      <a:endParaRPr lang="ko-KR" altLang="en-US" sz="10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7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비고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8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</a:tr>
              <a:tr h="989605"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ko-KR" sz="1300" b="0" dirty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o </a:t>
                      </a:r>
                      <a:r>
                        <a:rPr lang="ko-KR" altLang="en-US" sz="13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노후 금융</a:t>
                      </a:r>
                      <a:r>
                        <a:rPr lang="en-US" altLang="ko-KR" sz="13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PC</a:t>
                      </a:r>
                      <a:r>
                        <a:rPr lang="en-US" altLang="ko-KR" sz="1300" b="0" baseline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 </a:t>
                      </a:r>
                      <a:r>
                        <a:rPr lang="ko-KR" altLang="en-US" sz="1300" b="0" baseline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및 부가장비 교체</a:t>
                      </a:r>
                      <a:endParaRPr lang="ko-KR" altLang="ko-KR" sz="13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ko-KR" sz="13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H</a:t>
                      </a:r>
                      <a:r>
                        <a:rPr lang="en-US" altLang="ko-KR" sz="13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/</a:t>
                      </a:r>
                      <a:r>
                        <a:rPr lang="ko-KR" altLang="ko-KR" sz="13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W</a:t>
                      </a:r>
                      <a:endParaRPr lang="ko-KR" altLang="ko-KR" sz="13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defRPr lang="ko-KR" altLang="en-US"/>
                      </a:pPr>
                      <a:r>
                        <a:rPr lang="ko-KR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lang="ko-KR" altLang="en-US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단말기</a:t>
                      </a: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(PC) : 1,100</a:t>
                      </a:r>
                      <a:r>
                        <a:rPr lang="ko-KR" altLang="en-US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대</a:t>
                      </a:r>
                      <a:endParaRPr lang="en-US" altLang="ko-KR" sz="1200" b="0" dirty="0" smtClean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>
                        <a:lnSpc>
                          <a:spcPct val="150000"/>
                        </a:lnSpc>
                        <a:defRPr lang="ko-KR" altLang="en-US"/>
                      </a:pP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lang="ko-KR" altLang="en-US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통장리더기  등 </a:t>
                      </a: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: 3,710</a:t>
                      </a:r>
                      <a:r>
                        <a:rPr lang="ko-KR" altLang="en-US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대</a:t>
                      </a:r>
                      <a:endParaRPr lang="ko-KR" altLang="ko-KR" sz="12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4,810</a:t>
                      </a:r>
                      <a:endParaRPr lang="ko-KR" altLang="ko-KR" sz="12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2,400</a:t>
                      </a:r>
                      <a:endParaRPr lang="ko-KR" altLang="ko-KR" sz="12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ko-KR" sz="1200" b="0" dirty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임차료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4</a:t>
                      </a:r>
                      <a:r>
                        <a:rPr lang="ko-KR" altLang="en-US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월</a:t>
                      </a:r>
                      <a:endParaRPr lang="ko-KR" altLang="ko-KR" sz="12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dirty="0" smtClean="0">
                          <a:latin typeface="HY견고딕" pitchFamily="18" charset="-127"/>
                          <a:ea typeface="HY견고딕" pitchFamily="18" charset="-127"/>
                        </a:rPr>
                        <a:t>교체</a:t>
                      </a:r>
                      <a:endParaRPr lang="ko-KR" altLang="en-US" sz="12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</a:tr>
              <a:tr h="907844"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ko-KR" sz="1300" b="0" dirty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o </a:t>
                      </a:r>
                      <a:r>
                        <a:rPr lang="ko-KR" altLang="en-US" sz="13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보안카드 및 </a:t>
                      </a:r>
                      <a:r>
                        <a:rPr lang="en-US" altLang="ko-KR" sz="13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OPT</a:t>
                      </a:r>
                      <a:r>
                        <a:rPr lang="ko-KR" altLang="en-US" sz="13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구입</a:t>
                      </a:r>
                      <a:endParaRPr lang="ko-KR" altLang="ko-KR" sz="13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ko-KR" sz="13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H</a:t>
                      </a:r>
                      <a:r>
                        <a:rPr lang="en-US" altLang="ko-KR" sz="13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/</a:t>
                      </a:r>
                      <a:r>
                        <a:rPr lang="ko-KR" altLang="ko-KR" sz="13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W</a:t>
                      </a:r>
                      <a:endParaRPr lang="ko-KR" altLang="ko-KR" sz="13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defRPr lang="ko-KR" altLang="en-US"/>
                      </a:pPr>
                      <a:r>
                        <a:rPr lang="ko-KR" altLang="ko-KR" sz="1200" b="0" dirty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 - </a:t>
                      </a:r>
                      <a:r>
                        <a:rPr lang="ko-KR" altLang="en-US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보안카드 </a:t>
                      </a: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: 50,000</a:t>
                      </a:r>
                      <a:r>
                        <a:rPr lang="ko-KR" altLang="en-US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개</a:t>
                      </a:r>
                      <a:endParaRPr lang="en-US" altLang="ko-KR" sz="1200" b="0" dirty="0" smtClean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>
                        <a:lnSpc>
                          <a:spcPct val="150000"/>
                        </a:lnSpc>
                        <a:defRPr lang="ko-KR" altLang="en-US"/>
                      </a:pP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 - OTP</a:t>
                      </a:r>
                      <a:r>
                        <a:rPr lang="ko-KR" altLang="en-US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카드 </a:t>
                      </a: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: 4,200</a:t>
                      </a:r>
                      <a:r>
                        <a:rPr lang="ko-KR" altLang="en-US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개</a:t>
                      </a:r>
                      <a:endParaRPr lang="en-US" altLang="ko-KR" sz="1200" b="0" dirty="0" smtClean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>
                        <a:lnSpc>
                          <a:spcPct val="150000"/>
                        </a:lnSpc>
                        <a:defRPr lang="ko-KR" altLang="en-US"/>
                      </a:pP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 - </a:t>
                      </a:r>
                      <a:r>
                        <a:rPr lang="ko-KR" altLang="en-US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전산 소모품 등</a:t>
                      </a:r>
                      <a:endParaRPr lang="ko-KR" altLang="ko-KR" sz="12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54,200</a:t>
                      </a:r>
                      <a:endParaRPr lang="ko-KR" altLang="ko-KR" sz="12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1,000</a:t>
                      </a:r>
                      <a:endParaRPr lang="ko-KR" altLang="ko-KR" sz="12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ko-KR" sz="1200" b="0" dirty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재료비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분기</a:t>
                      </a:r>
                      <a:endParaRPr lang="ko-KR" altLang="ko-KR" sz="12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dirty="0" smtClean="0">
                          <a:latin typeface="HY견고딕" pitchFamily="18" charset="-127"/>
                          <a:ea typeface="HY견고딕" pitchFamily="18" charset="-127"/>
                        </a:rPr>
                        <a:t>신규</a:t>
                      </a:r>
                      <a:endParaRPr lang="ko-KR" altLang="en-US" sz="12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</a:tr>
              <a:tr h="848531"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r>
                        <a:rPr lang="ko-KR" altLang="ko-KR" sz="13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o </a:t>
                      </a:r>
                      <a:r>
                        <a:rPr lang="ko-KR" altLang="en-US" sz="13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개인정보 암호화 </a:t>
                      </a:r>
                      <a:r>
                        <a:rPr lang="en-US" altLang="ko-KR" sz="13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SW</a:t>
                      </a:r>
                      <a:r>
                        <a:rPr lang="ko-KR" altLang="en-US" sz="13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도입</a:t>
                      </a:r>
                      <a:endParaRPr lang="ko-KR" altLang="ko-KR" sz="1300" b="0" spc="-173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3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S/</a:t>
                      </a:r>
                      <a:r>
                        <a:rPr lang="ko-KR" altLang="ko-KR" sz="13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W</a:t>
                      </a:r>
                      <a:endParaRPr lang="ko-KR" altLang="ko-KR" sz="13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defRPr lang="ko-KR" altLang="en-US"/>
                      </a:pPr>
                      <a:r>
                        <a:rPr lang="ko-KR" altLang="ko-KR" sz="1100" b="0" dirty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 </a:t>
                      </a:r>
                      <a:r>
                        <a:rPr lang="ko-KR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 </a:t>
                      </a:r>
                      <a:r>
                        <a:rPr lang="ko-KR" altLang="en-US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암호화 </a:t>
                      </a: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SW</a:t>
                      </a:r>
                      <a:r>
                        <a:rPr lang="ko-KR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 </a:t>
                      </a:r>
                      <a:r>
                        <a:rPr lang="ko-KR" altLang="ko-KR" sz="1200" b="0" dirty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: </a:t>
                      </a: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8</a:t>
                      </a:r>
                      <a:r>
                        <a:rPr lang="ko-KR" altLang="en-US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식</a:t>
                      </a:r>
                      <a:endParaRPr lang="ko-KR" altLang="ko-KR" sz="11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8</a:t>
                      </a:r>
                      <a:endParaRPr lang="ko-KR" altLang="ko-KR" sz="12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1,</a:t>
                      </a: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440</a:t>
                      </a:r>
                      <a:endParaRPr lang="ko-KR" altLang="ko-KR" sz="12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임차료</a:t>
                      </a:r>
                      <a:endParaRPr lang="ko-KR" altLang="ko-KR" sz="12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4</a:t>
                      </a:r>
                      <a:r>
                        <a:rPr lang="ko-KR" altLang="en-US" sz="1200" b="0" dirty="0" smtClean="0">
                          <a:solidFill>
                            <a:srgbClr val="000000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월</a:t>
                      </a:r>
                      <a:endParaRPr lang="ko-KR" altLang="ko-KR" sz="1200" b="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dirty="0" smtClean="0">
                          <a:latin typeface="HY견고딕" pitchFamily="18" charset="-127"/>
                          <a:ea typeface="HY견고딕" pitchFamily="18" charset="-127"/>
                        </a:rPr>
                        <a:t>신규</a:t>
                      </a:r>
                      <a:endParaRPr lang="ko-KR" altLang="en-US" sz="12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250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dirty="0">
                          <a:latin typeface="HY견고딕" pitchFamily="18" charset="-127"/>
                          <a:ea typeface="HY견고딕" pitchFamily="18" charset="-127"/>
                        </a:rPr>
                        <a:t>소계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endParaRPr lang="ko-KR" altLang="en-US" sz="15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500" b="0" dirty="0" smtClean="0">
                          <a:latin typeface="HY견고딕" pitchFamily="18" charset="-127"/>
                          <a:ea typeface="HY견고딕" pitchFamily="18" charset="-127"/>
                        </a:rPr>
                        <a:t>3</a:t>
                      </a:r>
                      <a:r>
                        <a:rPr lang="ko-KR" altLang="en-US" sz="1500" b="0" dirty="0" smtClean="0">
                          <a:latin typeface="HY견고딕" pitchFamily="18" charset="-127"/>
                          <a:ea typeface="HY견고딕" pitchFamily="18" charset="-127"/>
                        </a:rPr>
                        <a:t>건</a:t>
                      </a:r>
                      <a:endParaRPr lang="ko-KR" altLang="en-US" sz="15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dirty="0"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300" b="0" dirty="0" smtClean="0">
                          <a:latin typeface="HY견고딕" pitchFamily="18" charset="-127"/>
                          <a:ea typeface="HY견고딕" pitchFamily="18" charset="-127"/>
                        </a:rPr>
                        <a:t>4,840</a:t>
                      </a:r>
                      <a:endParaRPr lang="ko-KR" altLang="en-US" sz="13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sz="18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</a:tr>
            </a:tbl>
          </a:graphicData>
        </a:graphic>
      </p:graphicFrame>
      <p:sp>
        <p:nvSpPr>
          <p:cNvPr id="6" name="모서리가 둥근 직사각형 5"/>
          <p:cNvSpPr/>
          <p:nvPr/>
        </p:nvSpPr>
        <p:spPr>
          <a:xfrm>
            <a:off x="195232" y="979473"/>
            <a:ext cx="3841750" cy="396875"/>
          </a:xfrm>
          <a:prstGeom prst="roundRect">
            <a:avLst>
              <a:gd name="adj" fmla="val 2083"/>
            </a:avLst>
          </a:prstGeom>
          <a:blipFill rotWithShape="1">
            <a:blip r:embed="rId9">
              <a:alphaModFix/>
              <a:lum/>
            </a:blip>
            <a:srcRect/>
            <a:stretch>
              <a:fillRect/>
            </a:stretch>
          </a:blipFill>
          <a:ln w="9355" cap="rnd" cmpd="sng" algn="ctr">
            <a:noFill/>
            <a:prstDash val="solid"/>
            <a:rou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89939" tIns="44941" rIns="89939" bIns="44941" anchor="ctr"/>
          <a:lstStyle/>
          <a:p>
            <a:pPr algn="ctr" defTabSz="1710213" fontAlgn="auto"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금융</a:t>
            </a:r>
            <a:r>
              <a:rPr kumimoji="0"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정보</a:t>
            </a:r>
            <a:r>
              <a:rPr kumimoji="0" lang="ko-KR" altLang="en-US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(HW 및 SW 구매∙임차)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Ⅲ. 2015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년도 신규 투자 현황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193662" y="1000108"/>
            <a:ext cx="2520950" cy="396875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noFill/>
            <a:prstDash val="solid"/>
            <a:rou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89939" tIns="44941" rIns="89939" bIns="44941" anchor="ctr"/>
          <a:lstStyle/>
          <a:p>
            <a:pPr algn="r" defTabSz="1710213" fontAlgn="auto"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kumimoji="0"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금융정보</a:t>
            </a:r>
            <a:r>
              <a:rPr kumimoji="0" lang="ko-KR" altLang="en-US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(</a:t>
            </a:r>
            <a:r>
              <a:rPr kumimoji="0"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유지관리)</a:t>
            </a:r>
            <a:endParaRPr kumimoji="0" lang="ko-KR" altLang="en-US" sz="2000" spc="5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/>
              <a:ea typeface="HY견고딕"/>
              <a:sym typeface="Wingdings"/>
            </a:endParaRPr>
          </a:p>
        </p:txBody>
      </p:sp>
      <p:graphicFrame>
        <p:nvGraphicFramePr>
          <p:cNvPr id="6" name="표 5"/>
          <p:cNvGraphicFramePr/>
          <p:nvPr/>
        </p:nvGraphicFramePr>
        <p:xfrm>
          <a:off x="142844" y="1571612"/>
          <a:ext cx="8751106" cy="4193368"/>
        </p:xfrm>
        <a:graphic>
          <a:graphicData uri="http://schemas.openxmlformats.org/drawingml/2006/table">
            <a:tbl>
              <a:tblPr firstRow="1" bandRow="1"/>
              <a:tblGrid>
                <a:gridCol w="2357454"/>
                <a:gridCol w="571504"/>
                <a:gridCol w="2571768"/>
                <a:gridCol w="642942"/>
                <a:gridCol w="714380"/>
                <a:gridCol w="857256"/>
                <a:gridCol w="571504"/>
                <a:gridCol w="464298"/>
              </a:tblGrid>
              <a:tr h="731877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 업 명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3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4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5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부 내 역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5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총수량</a:t>
                      </a:r>
                      <a:endParaRPr lang="ko-KR" altLang="en-US" sz="10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6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발주금액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(</a:t>
                      </a:r>
                      <a:r>
                        <a:rPr lang="ko-KR" altLang="en-US" sz="1000" b="1" i="0" spc="5" dirty="0" err="1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백만원</a:t>
                      </a:r>
                      <a:r>
                        <a:rPr lang="ko-KR" altLang="en-US" sz="10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)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7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예산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과목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6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예정</a:t>
                      </a:r>
                      <a:endParaRPr lang="en-US" altLang="ko-KR" sz="1000" b="1" i="0" spc="5" dirty="0" smtClean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시기</a:t>
                      </a:r>
                      <a:endParaRPr lang="ko-KR" altLang="en-US" sz="10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8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비고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9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</a:tr>
              <a:tr h="768321"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 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금융자동화기기 유지관리</a:t>
                      </a:r>
                      <a:endParaRPr lang="en-US" altLang="ko-KR" sz="1300" b="0" i="0" spc="5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H/</a:t>
                      </a: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W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금융자동화기기 </a:t>
                      </a: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CDP : 1,016</a:t>
                      </a: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대</a:t>
                      </a: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금융자동화기기</a:t>
                      </a: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ATM  : 3,448</a:t>
                      </a: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대</a:t>
                      </a:r>
                      <a:endParaRPr lang="ko-KR" altLang="en-US" sz="1200" b="0" spc="0" baseline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200" b="0" dirty="0" smtClean="0">
                          <a:latin typeface="HY견고딕" pitchFamily="18" charset="-127"/>
                          <a:ea typeface="HY견고딕" pitchFamily="18" charset="-127"/>
                        </a:rPr>
                        <a:t>4,464</a:t>
                      </a:r>
                      <a:endParaRPr lang="ko-KR" altLang="en-US" sz="12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200" b="0" dirty="0" smtClean="0">
                          <a:latin typeface="HY견고딕" pitchFamily="18" charset="-127"/>
                          <a:ea typeface="HY견고딕" pitchFamily="18" charset="-127"/>
                        </a:rPr>
                        <a:t>8,024</a:t>
                      </a:r>
                      <a:endParaRPr lang="ko-KR" altLang="en-US" sz="12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0" spc="-10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시설장비</a:t>
                      </a:r>
                      <a:endParaRPr lang="en-US" altLang="ko-KR" sz="1200" b="0" spc="-100" baseline="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l"/>
                      <a:r>
                        <a:rPr lang="ko-KR" altLang="en-US" sz="1200" b="0" spc="-10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유지비</a:t>
                      </a:r>
                      <a:endParaRPr lang="en-US" altLang="ko-KR" sz="1200" b="0" spc="-100" baseline="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200" b="0" dirty="0" smtClean="0">
                          <a:latin typeface="HY견고딕" pitchFamily="18" charset="-127"/>
                          <a:ea typeface="HY견고딕" pitchFamily="18" charset="-127"/>
                        </a:rPr>
                        <a:t>12</a:t>
                      </a:r>
                      <a:r>
                        <a:rPr lang="ko-KR" altLang="en-US" sz="1200" b="0" dirty="0" smtClean="0">
                          <a:latin typeface="HY견고딕" pitchFamily="18" charset="-127"/>
                          <a:ea typeface="HY견고딕" pitchFamily="18" charset="-127"/>
                        </a:rPr>
                        <a:t>월</a:t>
                      </a:r>
                      <a:endParaRPr lang="ko-KR" altLang="en-US" sz="12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  <a:endParaRPr lang="ko-KR" altLang="ko-KR" sz="11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14380"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-100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 </a:t>
                      </a:r>
                      <a:r>
                        <a:rPr lang="ko-KR" altLang="en-US" sz="1300" b="0" i="0" spc="-10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공과금 </a:t>
                      </a:r>
                      <a:r>
                        <a:rPr lang="ko-KR" altLang="en-US" sz="1300" b="0" i="0" spc="-100" dirty="0" err="1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자동수납기</a:t>
                      </a:r>
                      <a:r>
                        <a:rPr lang="ko-KR" altLang="en-US" sz="1300" b="0" i="0" spc="-10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유지관리</a:t>
                      </a:r>
                      <a:endParaRPr lang="en-US" altLang="ko-KR" sz="1300" b="0" i="0" spc="-10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H/</a:t>
                      </a: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W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b="0" spc="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- </a:t>
                      </a:r>
                      <a:r>
                        <a:rPr lang="ko-KR" altLang="en-US" sz="1200" b="0" spc="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공과금 자동 </a:t>
                      </a:r>
                      <a:r>
                        <a:rPr lang="ko-KR" altLang="en-US" sz="1200" b="0" spc="0" baseline="0" dirty="0" err="1" smtClean="0">
                          <a:latin typeface="HY견고딕" pitchFamily="18" charset="-127"/>
                          <a:ea typeface="HY견고딕" pitchFamily="18" charset="-127"/>
                        </a:rPr>
                        <a:t>수납기</a:t>
                      </a:r>
                      <a:r>
                        <a:rPr lang="ko-KR" altLang="en-US" sz="1200" b="0" spc="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 </a:t>
                      </a:r>
                      <a:r>
                        <a:rPr lang="en-US" altLang="ko-KR" sz="1200" b="0" spc="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: 271</a:t>
                      </a:r>
                      <a:r>
                        <a:rPr lang="ko-KR" altLang="en-US" sz="1200" b="0" spc="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대</a:t>
                      </a:r>
                      <a:endParaRPr lang="ko-KR" altLang="en-US" sz="1200" b="0" spc="0" baseline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200" b="0" dirty="0" smtClean="0">
                          <a:latin typeface="HY견고딕" pitchFamily="18" charset="-127"/>
                          <a:ea typeface="HY견고딕" pitchFamily="18" charset="-127"/>
                        </a:rPr>
                        <a:t>271</a:t>
                      </a:r>
                      <a:endParaRPr lang="ko-KR" altLang="en-US" sz="12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200" b="0" dirty="0" smtClean="0">
                          <a:latin typeface="HY견고딕" pitchFamily="18" charset="-127"/>
                          <a:ea typeface="HY견고딕" pitchFamily="18" charset="-127"/>
                        </a:rPr>
                        <a:t>247</a:t>
                      </a:r>
                      <a:endParaRPr lang="ko-KR" altLang="en-US" sz="12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0" dirty="0" smtClean="0">
                          <a:latin typeface="HY견고딕" pitchFamily="18" charset="-127"/>
                          <a:ea typeface="HY견고딕" pitchFamily="18" charset="-127"/>
                        </a:rPr>
                        <a:t>시설장비</a:t>
                      </a:r>
                      <a:endParaRPr lang="en-US" altLang="ko-KR" sz="1200" b="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algn="l"/>
                      <a:r>
                        <a:rPr lang="ko-KR" altLang="en-US" sz="1200" b="0" dirty="0" smtClean="0">
                          <a:latin typeface="HY견고딕" pitchFamily="18" charset="-127"/>
                          <a:ea typeface="HY견고딕" pitchFamily="18" charset="-127"/>
                        </a:rPr>
                        <a:t>유지비</a:t>
                      </a:r>
                      <a:endParaRPr lang="ko-KR" altLang="en-US" sz="12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200" b="0" dirty="0" smtClean="0">
                          <a:latin typeface="HY견고딕" pitchFamily="18" charset="-127"/>
                          <a:ea typeface="HY견고딕" pitchFamily="18" charset="-127"/>
                        </a:rPr>
                        <a:t>12</a:t>
                      </a:r>
                      <a:r>
                        <a:rPr lang="ko-KR" altLang="en-US" sz="1200" b="0" dirty="0" smtClean="0">
                          <a:latin typeface="HY견고딕" pitchFamily="18" charset="-127"/>
                          <a:ea typeface="HY견고딕" pitchFamily="18" charset="-127"/>
                        </a:rPr>
                        <a:t>월</a:t>
                      </a:r>
                      <a:endParaRPr lang="ko-KR" altLang="en-US" sz="12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  <a:endParaRPr lang="ko-KR" altLang="ko-KR" sz="11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14380">
                <a:tc>
                  <a:txBody>
                    <a:bodyPr/>
                    <a:lstStyle/>
                    <a:p>
                      <a:pPr marL="0" marR="0" lvl="0" indent="0" algn="l" defTabSz="90011" rtl="0" eaLnBrk="1" fontAlgn="auto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None/>
                        <a:tabLst/>
                        <a:defRPr lang="ko-KR" altLang="en-US"/>
                      </a:pPr>
                      <a:r>
                        <a:rPr lang="ko-KR" altLang="ko-KR" sz="1300" b="0" i="0" spc="-10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</a:t>
                      </a:r>
                      <a:r>
                        <a:rPr lang="en-US" altLang="ko-KR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en-US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수납장표정보화기기 유지관리</a:t>
                      </a:r>
                      <a:endParaRPr lang="ko-KR" altLang="ko-KR" sz="1300" b="0" i="0" spc="-10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011" rtl="0" eaLnBrk="1" fontAlgn="auto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None/>
                        <a:tabLst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H/</a:t>
                      </a: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W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Char char="-"/>
                        <a:defRPr lang="ko-KR" altLang="en-US"/>
                      </a:pP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수납장표기기 </a:t>
                      </a: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: 2,041</a:t>
                      </a: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대</a:t>
                      </a:r>
                      <a:endParaRPr lang="ko-KR" altLang="ko-KR" sz="1200" b="0" i="0" spc="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2,041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778</a:t>
                      </a:r>
                      <a:endParaRPr lang="ko-KR" altLang="ko-KR" sz="1200" b="0" i="0" spc="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0" i="0" kern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시설장비</a:t>
                      </a:r>
                      <a:endParaRPr lang="en-US" altLang="ko-KR" sz="1200" b="0" i="0" kern="0" spc="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0" i="0" kern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유지비</a:t>
                      </a:r>
                      <a:endParaRPr lang="ko-KR" altLang="ko-KR" sz="1200" b="0" i="0" kern="0" spc="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12</a:t>
                      </a:r>
                      <a:r>
                        <a:rPr lang="ko-KR" altLang="en-US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  <a:endParaRPr lang="ko-KR" altLang="ko-KR" sz="11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03758">
                <a:tc>
                  <a:txBody>
                    <a:bodyPr/>
                    <a:lstStyle/>
                    <a:p>
                      <a:pPr marL="0" marR="0" lvl="0" indent="0" algn="l" defTabSz="90011" rtl="0" eaLnBrk="1" fontAlgn="auto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None/>
                        <a:tabLst/>
                        <a:defRPr lang="ko-KR" altLang="en-US"/>
                      </a:pP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 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동전교환기 유지관리</a:t>
                      </a:r>
                      <a:endParaRPr lang="ko-KR" altLang="ko-KR" sz="13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011" rtl="0" eaLnBrk="1" fontAlgn="auto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None/>
                        <a:tabLst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H/</a:t>
                      </a:r>
                      <a:r>
                        <a:rPr lang="ko-KR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W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Char char="-"/>
                        <a:defRPr lang="ko-KR" altLang="en-US"/>
                      </a:pP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동전교환기 </a:t>
                      </a: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: 10</a:t>
                      </a: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대</a:t>
                      </a:r>
                      <a:endParaRPr lang="ko-KR" altLang="ko-KR" sz="1200" b="0" i="0" spc="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10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22</a:t>
                      </a:r>
                      <a:endParaRPr lang="ko-KR" altLang="ko-KR" sz="1200" b="0" i="0" spc="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0" i="0" kern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시설장비</a:t>
                      </a:r>
                      <a:endParaRPr lang="en-US" altLang="ko-KR" sz="1200" b="0" i="0" kern="0" spc="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algn="l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0" i="0" kern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유지비</a:t>
                      </a:r>
                      <a:endParaRPr lang="ko-KR" altLang="ko-KR" sz="1200" b="0" i="0" kern="0" spc="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12</a:t>
                      </a:r>
                      <a:r>
                        <a:rPr lang="ko-KR" altLang="en-US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  <a:endParaRPr lang="ko-KR" altLang="ko-KR" sz="11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  <a:tr h="560652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dirty="0">
                          <a:latin typeface="HY견고딕" pitchFamily="18" charset="-127"/>
                          <a:ea typeface="HY견고딕" pitchFamily="18" charset="-127"/>
                        </a:rPr>
                        <a:t>소계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endParaRPr lang="ko-KR" altLang="en-US" sz="12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500" b="0" dirty="0" smtClean="0">
                          <a:latin typeface="HY견고딕" pitchFamily="18" charset="-127"/>
                          <a:ea typeface="HY견고딕" pitchFamily="18" charset="-127"/>
                        </a:rPr>
                        <a:t>4</a:t>
                      </a:r>
                      <a:r>
                        <a:rPr lang="ko-KR" altLang="en-US" sz="1500" b="0" dirty="0" smtClean="0">
                          <a:latin typeface="HY견고딕" pitchFamily="18" charset="-127"/>
                          <a:ea typeface="HY견고딕" pitchFamily="18" charset="-127"/>
                        </a:rPr>
                        <a:t>건</a:t>
                      </a:r>
                      <a:endParaRPr lang="ko-KR" altLang="en-US" sz="15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dirty="0"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300" b="0" spc="-10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9,071</a:t>
                      </a:r>
                      <a:endParaRPr lang="ko-KR" altLang="en-US" sz="1300" b="0" spc="-100" baseline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defRPr lang="ko-KR" altLang="en-US"/>
                      </a:pPr>
                      <a:endParaRPr lang="ko-KR" altLang="en-US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Ⅲ. 2015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년도 신규 투자 현황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142844" y="1000108"/>
            <a:ext cx="4273550" cy="395287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noFill/>
            <a:prstDash val="solid"/>
            <a:rou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89939" tIns="44941" rIns="89939" bIns="44941" anchor="ctr"/>
          <a:lstStyle/>
          <a:p>
            <a:pPr algn="ctr" defTabSz="1890236" fontAlgn="auto"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kumimoji="0" lang="ko-KR" altLang="en-US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보험정보</a:t>
            </a:r>
            <a:r>
              <a:rPr kumimoji="0"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(</a:t>
            </a:r>
            <a:r>
              <a:rPr kumimoji="0" lang="en-US" altLang="ko-KR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HW </a:t>
            </a:r>
            <a:r>
              <a:rPr kumimoji="0"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및 </a:t>
            </a:r>
            <a:r>
              <a:rPr kumimoji="0" lang="en-US" altLang="ko-KR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SW</a:t>
            </a:r>
            <a:r>
              <a:rPr kumimoji="0"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</a:t>
            </a:r>
            <a:r>
              <a:rPr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구매</a:t>
            </a:r>
            <a:r>
              <a:rPr lang="en-US" altLang="ko-KR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·</a:t>
            </a:r>
            <a:r>
              <a:rPr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임차</a:t>
            </a:r>
            <a:r>
              <a:rPr kumimoji="0"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)</a:t>
            </a:r>
            <a:endParaRPr kumimoji="0" lang="ko-KR" altLang="en-US" sz="2000" spc="5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/>
              <a:ea typeface="HY견고딕"/>
              <a:sym typeface="Wingdings"/>
            </a:endParaRPr>
          </a:p>
        </p:txBody>
      </p:sp>
      <p:graphicFrame>
        <p:nvGraphicFramePr>
          <p:cNvPr id="9" name="표 8"/>
          <p:cNvGraphicFramePr/>
          <p:nvPr/>
        </p:nvGraphicFramePr>
        <p:xfrm>
          <a:off x="142844" y="1497375"/>
          <a:ext cx="8858311" cy="1571635"/>
        </p:xfrm>
        <a:graphic>
          <a:graphicData uri="http://schemas.openxmlformats.org/drawingml/2006/table">
            <a:tbl>
              <a:tblPr firstRow="1" bandRow="1"/>
              <a:tblGrid>
                <a:gridCol w="2428892"/>
                <a:gridCol w="642942"/>
                <a:gridCol w="2714644"/>
                <a:gridCol w="642942"/>
                <a:gridCol w="714380"/>
                <a:gridCol w="642942"/>
                <a:gridCol w="500066"/>
                <a:gridCol w="571503"/>
              </a:tblGrid>
              <a:tr h="557684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3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 업 명</a:t>
                      </a:r>
                      <a:endParaRPr lang="ko-KR" altLang="en-US" sz="13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3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4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3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부 내 역</a:t>
                      </a:r>
                      <a:endParaRPr lang="ko-KR" altLang="en-US" sz="13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5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5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총수량</a:t>
                      </a:r>
                      <a:endParaRPr lang="ko-KR" altLang="en-US" sz="105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6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발주금액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0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(</a:t>
                      </a:r>
                      <a:r>
                        <a:rPr lang="ko-KR" altLang="en-US" sz="1000" b="1" i="0" spc="5" dirty="0" err="1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백만원</a:t>
                      </a:r>
                      <a:r>
                        <a:rPr lang="ko-KR" altLang="en-US" sz="10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)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7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예산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과목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8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기관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9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비고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10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</a:tr>
              <a:tr h="515376"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</a:t>
                      </a:r>
                      <a:r>
                        <a:rPr lang="en-US" altLang="ko-KR" sz="12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ko-KR" sz="12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ko-KR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스마트청약</a:t>
                      </a:r>
                      <a:r>
                        <a:rPr lang="ko-KR" altLang="en-US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심사 지원 시스템</a:t>
                      </a:r>
                      <a:endParaRPr lang="en-US" altLang="ko-KR" sz="1300" b="0" i="0" spc="-10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 </a:t>
                      </a:r>
                      <a:r>
                        <a:rPr lang="ko-KR" altLang="en-US" sz="13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구축</a:t>
                      </a:r>
                      <a:endParaRPr lang="ko-KR" altLang="ko-KR" sz="1300" b="0" i="0" spc="-10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S/W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100" baseline="0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- </a:t>
                      </a:r>
                      <a:r>
                        <a:rPr lang="ko-KR" altLang="en-US" sz="1300" b="0" i="0" spc="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스마트청약심사 관련 </a:t>
                      </a:r>
                      <a:r>
                        <a:rPr lang="en-US" altLang="ko-KR" sz="1300" b="0" i="0" spc="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SW </a:t>
                      </a:r>
                      <a:r>
                        <a:rPr lang="ko-KR" altLang="en-US" sz="1300" b="0" i="0" spc="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등</a:t>
                      </a:r>
                      <a:endParaRPr lang="ko-KR" altLang="ko-KR" sz="1300" b="0" i="0" spc="10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3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220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자산</a:t>
                      </a:r>
                      <a:endParaRPr lang="en-US" altLang="ko-KR" sz="1100" b="0" i="0" spc="5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0" i="0" spc="5" dirty="0" err="1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취득비</a:t>
                      </a:r>
                      <a:endParaRPr lang="ko-KR" altLang="ko-KR" sz="11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4</a:t>
                      </a:r>
                      <a:r>
                        <a:rPr lang="ko-KR" altLang="en-US" sz="13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en-US" altLang="ko-KR" sz="1300" b="0" i="0" spc="5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8575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dirty="0">
                          <a:latin typeface="HY견고딕" pitchFamily="18" charset="-127"/>
                          <a:ea typeface="HY견고딕" pitchFamily="18" charset="-127"/>
                        </a:rPr>
                        <a:t>소계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endParaRPr lang="ko-KR" altLang="en-US" sz="1500" b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500" b="0" dirty="0" smtClean="0">
                          <a:latin typeface="HY견고딕" pitchFamily="18" charset="-127"/>
                          <a:ea typeface="HY견고딕" pitchFamily="18" charset="-127"/>
                        </a:rPr>
                        <a:t>1</a:t>
                      </a:r>
                      <a:r>
                        <a:rPr lang="ko-KR" altLang="en-US" sz="1500" b="0" dirty="0" smtClean="0">
                          <a:latin typeface="HY견고딕" pitchFamily="18" charset="-127"/>
                          <a:ea typeface="HY견고딕" pitchFamily="18" charset="-127"/>
                        </a:rPr>
                        <a:t>건</a:t>
                      </a:r>
                      <a:endParaRPr lang="ko-KR" altLang="en-US" sz="15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dirty="0"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400" b="0" baseline="0" dirty="0" smtClean="0">
                          <a:latin typeface="HY견고딕" pitchFamily="18" charset="-127"/>
                          <a:ea typeface="HY견고딕" pitchFamily="18" charset="-127"/>
                        </a:rPr>
                        <a:t> </a:t>
                      </a:r>
                      <a:r>
                        <a:rPr lang="en-US" altLang="ko-KR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220</a:t>
                      </a: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endParaRPr lang="ko-KR" altLang="en-US" sz="12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endParaRPr lang="ko-KR" altLang="en-US" sz="1000" b="0" i="0" spc="5">
                        <a:solidFill>
                          <a:srgbClr val="000000">
                            <a:alpha val="100000"/>
                          </a:srgbClr>
                        </a:solidFill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endParaRPr lang="ko-KR" altLang="en-US" sz="10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2" name="모서리가 둥근 직사각형 1"/>
          <p:cNvSpPr/>
          <p:nvPr/>
        </p:nvSpPr>
        <p:spPr>
          <a:xfrm>
            <a:off x="127000" y="3314700"/>
            <a:ext cx="4429156" cy="396875"/>
          </a:xfrm>
          <a:prstGeom prst="roundRect">
            <a:avLst>
              <a:gd name="adj" fmla="val 2083"/>
            </a:avLst>
          </a:prstGeom>
          <a:blipFill rotWithShape="1">
            <a:blip r:embed="rId11">
              <a:alphaModFix/>
              <a:lum/>
            </a:blip>
            <a:srcRect/>
            <a:stretch>
              <a:fillRect/>
            </a:stretch>
          </a:blipFill>
          <a:ln w="9355" cap="rnd" cmpd="sng" algn="ctr">
            <a:noFill/>
            <a:prstDash val="solid"/>
            <a:rou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89939" tIns="44941" rIns="89939" bIns="44941" anchor="ctr"/>
          <a:lstStyle/>
          <a:p>
            <a:pPr defTabSz="1710213" fontAlgn="auto">
              <a:buClr>
                <a:srgbClr val="000000">
                  <a:alpha val="100000"/>
                </a:srgbClr>
              </a:buClr>
              <a:buSzPct val="100000"/>
              <a:defRPr lang="ko-KR" altLang="en-US">
                <a:latin typeface="굴림"/>
                <a:ea typeface="굴림"/>
                <a:sym typeface="Wingdings"/>
              </a:defRPr>
            </a:pPr>
            <a:r>
              <a:rPr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보험</a:t>
            </a:r>
            <a:r>
              <a:rPr kumimoji="0"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정보(</a:t>
            </a:r>
            <a:r>
              <a:rPr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연구</a:t>
            </a:r>
            <a:r>
              <a:rPr kumimoji="0" lang="ko-KR" altLang="en-US" sz="2000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개발사업 </a:t>
            </a:r>
            <a:r>
              <a:rPr kumimoji="0" lang="ko-KR" altLang="en-US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및 </a:t>
            </a:r>
            <a:r>
              <a:rPr kumimoji="0" lang="en-US" altLang="ko-KR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SM</a:t>
            </a:r>
            <a:r>
              <a:rPr kumimoji="0" lang="ko-KR" altLang="en-US" sz="2000" spc="5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계획)</a:t>
            </a:r>
          </a:p>
        </p:txBody>
      </p:sp>
      <p:graphicFrame>
        <p:nvGraphicFramePr>
          <p:cNvPr id="13" name="표 2"/>
          <p:cNvGraphicFramePr/>
          <p:nvPr/>
        </p:nvGraphicFramePr>
        <p:xfrm>
          <a:off x="109507" y="3786190"/>
          <a:ext cx="8858311" cy="2714644"/>
        </p:xfrm>
        <a:graphic>
          <a:graphicData uri="http://schemas.openxmlformats.org/drawingml/2006/table">
            <a:tbl>
              <a:tblPr firstRow="1" bandRow="1"/>
              <a:tblGrid>
                <a:gridCol w="2428891"/>
                <a:gridCol w="642942"/>
                <a:gridCol w="2593995"/>
                <a:gridCol w="609301"/>
                <a:gridCol w="762495"/>
                <a:gridCol w="651120"/>
                <a:gridCol w="651120"/>
                <a:gridCol w="518447"/>
              </a:tblGrid>
              <a:tr h="514584"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3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 업 명</a:t>
                      </a:r>
                      <a:endParaRPr lang="ko-KR" altLang="en-US" sz="13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12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13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3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부 내역</a:t>
                      </a:r>
                      <a:endParaRPr lang="ko-KR" altLang="en-US" sz="13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14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-24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총수량</a:t>
                      </a:r>
                      <a:endParaRPr lang="ko-KR" altLang="en-US" sz="1100" b="1" i="0" spc="-24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15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발주금액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(</a:t>
                      </a:r>
                      <a:r>
                        <a:rPr lang="ko-KR" altLang="en-US" sz="1100" b="1" i="0" spc="5" dirty="0" err="1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백만원</a:t>
                      </a: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)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16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예산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과목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15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기관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17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1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비고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blipFill rotWithShape="1">
                      <a:blip r:embed="rId18">
                        <a:alphaModFix/>
                        <a:lum/>
                      </a:blip>
                      <a:stretch>
                        <a:fillRect/>
                      </a:stretch>
                    </a:blipFill>
                  </a:tcPr>
                </a:tc>
              </a:tr>
              <a:tr h="629234">
                <a:tc>
                  <a:txBody>
                    <a:bodyPr/>
                    <a:lstStyle/>
                    <a:p>
                      <a:pPr lvl="0" defTabSz="90011"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</a:t>
                      </a:r>
                      <a:r>
                        <a:rPr lang="en-US" altLang="ko-KR" sz="1200" b="0" i="0" spc="-245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</a:t>
                      </a:r>
                      <a:r>
                        <a:rPr lang="ko-KR" altLang="en-US" sz="12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고객정보통합시스템 구축</a:t>
                      </a:r>
                      <a:r>
                        <a:rPr lang="en-US" altLang="ko-KR" sz="1200" b="0" i="0" spc="-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(ISMP)</a:t>
                      </a:r>
                      <a:endParaRPr lang="ko-KR" altLang="ko-KR" sz="1200" b="0" spc="-10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컨설팅</a:t>
                      </a:r>
                      <a:endParaRPr lang="ko-KR" altLang="ko-KR" sz="1200" b="0" i="0" spc="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Char char="-"/>
                        <a:defRPr lang="ko-KR" altLang="en-US"/>
                      </a:pP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ISMP </a:t>
                      </a: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관련 컨설팅 </a:t>
                      </a:r>
                      <a:r>
                        <a:rPr lang="ko-KR" altLang="en-US" sz="1200" b="0" i="0" spc="0" baseline="0" dirty="0" err="1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용역비</a:t>
                      </a:r>
                      <a:endParaRPr lang="en-US" altLang="ko-KR" sz="1200" b="0" i="0" spc="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600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1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연구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1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개발비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4</a:t>
                      </a:r>
                      <a:r>
                        <a:rPr lang="ko-KR" altLang="en-US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9319">
                <a:tc>
                  <a:txBody>
                    <a:bodyPr/>
                    <a:lstStyle/>
                    <a:p>
                      <a:pPr lvl="0" defTabSz="90011"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100" baseline="0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 </a:t>
                      </a:r>
                      <a:r>
                        <a:rPr lang="ko-KR" altLang="en-US" sz="1200" b="0" i="0" spc="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고객정보 통합 시스템 구축</a:t>
                      </a:r>
                      <a:endParaRPr lang="en-US" altLang="ko-KR" sz="1200" b="0" i="0" spc="10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lvl="0" defTabSz="90011"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0" i="0" spc="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</a:t>
                      </a:r>
                      <a:r>
                        <a:rPr lang="en-US" altLang="ko-KR" sz="1200" b="0" i="0" spc="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(1</a:t>
                      </a:r>
                      <a:r>
                        <a:rPr lang="ko-KR" altLang="en-US" sz="1200" b="0" i="0" spc="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단계</a:t>
                      </a:r>
                      <a:r>
                        <a:rPr lang="en-US" altLang="ko-KR" sz="1200" b="0" i="0" spc="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)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개발</a:t>
                      </a:r>
                      <a:endParaRPr lang="ko-KR" altLang="ko-KR" sz="1200" b="0" i="0" spc="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Char char="-"/>
                        <a:defRPr lang="ko-KR" altLang="en-US"/>
                      </a:pP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구축사업관련 개발 </a:t>
                      </a:r>
                      <a:r>
                        <a:rPr lang="ko-KR" altLang="en-US" sz="1200" b="0" i="0" spc="0" baseline="0" dirty="0" err="1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용역비</a:t>
                      </a:r>
                      <a:endParaRPr lang="en-US" altLang="ko-KR" sz="1200" b="0" i="0" spc="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720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1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연구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1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개발비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10</a:t>
                      </a:r>
                      <a:r>
                        <a:rPr lang="ko-KR" altLang="en-US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9319">
                <a:tc>
                  <a:txBody>
                    <a:bodyPr/>
                    <a:lstStyle/>
                    <a:p>
                      <a:pPr lvl="0" defTabSz="90011"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100" baseline="0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o </a:t>
                      </a:r>
                      <a:r>
                        <a:rPr lang="ko-KR" altLang="en-US" sz="1200" b="0" i="0" spc="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스마트청약심사 지원시스템</a:t>
                      </a:r>
                      <a:endParaRPr lang="en-US" altLang="ko-KR" sz="1200" b="0" i="0" spc="10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  <a:p>
                      <a:pPr lvl="0" defTabSz="90011"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 </a:t>
                      </a:r>
                      <a:r>
                        <a:rPr lang="ko-KR" altLang="en-US" sz="1200" b="0" i="0" spc="10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구축</a:t>
                      </a:r>
                      <a:endParaRPr lang="en-US" altLang="ko-KR" sz="1200" b="0" i="0" spc="10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개발</a:t>
                      </a:r>
                      <a:endParaRPr lang="ko-KR" altLang="ko-KR" sz="1200" b="0" i="0" spc="0" baseline="0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Char char="-"/>
                        <a:defRPr lang="ko-KR" altLang="en-US"/>
                      </a:pPr>
                      <a:r>
                        <a:rPr lang="en-US" altLang="ko-KR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 </a:t>
                      </a:r>
                      <a:r>
                        <a:rPr lang="ko-KR" altLang="en-US" sz="1200" b="0" i="0" spc="0" baseline="0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구축사업관련 개발 </a:t>
                      </a:r>
                      <a:r>
                        <a:rPr lang="ko-KR" altLang="en-US" sz="1200" b="0" i="0" spc="0" baseline="0" dirty="0" err="1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용역비</a:t>
                      </a:r>
                      <a:endParaRPr lang="en-US" altLang="ko-KR" sz="1200" b="0" i="0" spc="0" baseline="0" dirty="0" smtClean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1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766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1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연구</a:t>
                      </a:r>
                    </a:p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1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개발비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4</a:t>
                      </a:r>
                      <a:r>
                        <a:rPr lang="ko-KR" altLang="en-US" sz="1200" b="0" i="0" spc="5" dirty="0" smtClean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월</a:t>
                      </a:r>
                      <a:endParaRPr lang="ko-KR" altLang="ko-KR" sz="1200" b="0" i="0" spc="5" dirty="0"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ko-KR" sz="1200" b="0" i="0" spc="5" dirty="0">
                          <a:latin typeface="HY견고딕" pitchFamily="18" charset="-127"/>
                          <a:ea typeface="HY견고딕" pitchFamily="18" charset="-127"/>
                          <a:sym typeface="Wingdings"/>
                        </a:rPr>
                        <a:t>신규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  <a:tr h="452188"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dirty="0">
                          <a:latin typeface="HY견고딕" pitchFamily="18" charset="-127"/>
                          <a:ea typeface="HY견고딕" pitchFamily="18" charset="-127"/>
                        </a:rPr>
                        <a:t>소계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endParaRPr lang="ko-KR" altLang="en-US" sz="15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500" b="0" dirty="0" smtClean="0">
                          <a:latin typeface="HY견고딕" pitchFamily="18" charset="-127"/>
                          <a:ea typeface="HY견고딕" pitchFamily="18" charset="-127"/>
                        </a:rPr>
                        <a:t>3</a:t>
                      </a:r>
                      <a:r>
                        <a:rPr lang="ko-KR" altLang="en-US" sz="1500" b="0" dirty="0" smtClean="0">
                          <a:latin typeface="HY견고딕" pitchFamily="18" charset="-127"/>
                          <a:ea typeface="HY견고딕" pitchFamily="18" charset="-127"/>
                        </a:rPr>
                        <a:t>건</a:t>
                      </a:r>
                      <a:endParaRPr lang="ko-KR" altLang="en-US" sz="15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ko-KR" altLang="en-US" sz="1500" b="0" dirty="0"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 lang="ko-KR" altLang="en-US"/>
                      </a:pPr>
                      <a:r>
                        <a:rPr lang="en-US" altLang="ko-KR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2,086</a:t>
                      </a: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endParaRPr lang="ko-KR" altLang="en-US" sz="11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endParaRPr lang="ko-KR" altLang="en-US" sz="11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001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endParaRPr lang="ko-KR" altLang="ko-KR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 pitchFamily="18" charset="-127"/>
                        <a:ea typeface="HY견고딕" pitchFamily="18" charset="-127"/>
                        <a:sym typeface="Wingdings"/>
                      </a:endParaRPr>
                    </a:p>
                  </a:txBody>
                  <a:tcPr marL="91457" marR="91457" marT="45728" marB="4572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/>
          <p:cNvSpPr/>
          <p:nvPr/>
        </p:nvSpPr>
        <p:spPr bwMode="auto">
          <a:xfrm>
            <a:off x="3143240" y="2633771"/>
            <a:ext cx="3239934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en-US" altLang="ko-KR" sz="2800" dirty="0">
              <a:ln w="12700" cmpd="sng">
                <a:solidFill>
                  <a:schemeClr val="tx1">
                    <a:lumMod val="95000"/>
                    <a:lumOff val="5000"/>
                    <a:alpha val="49000"/>
                  </a:schemeClr>
                </a:solidFill>
                <a:prstDash val="solid"/>
                <a:miter lim="800000"/>
              </a:ln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tx2">
                      <a:lumMod val="75000"/>
                    </a:schemeClr>
                  </a:gs>
                  <a:gs pos="100000">
                    <a:schemeClr val="tx2">
                      <a:lumMod val="50000"/>
                    </a:schemeClr>
                  </a:gs>
                </a:gsLst>
                <a:lin ang="5400000" scaled="0"/>
              </a:gradFill>
              <a:effectLst>
                <a:outerShdw dist="63500" dir="2700000" algn="tl" rotWithShape="0">
                  <a:schemeClr val="bg1">
                    <a:lumMod val="95000"/>
                    <a:alpha val="91000"/>
                  </a:scheme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" name="그룹 5"/>
          <p:cNvGrpSpPr/>
          <p:nvPr/>
        </p:nvGrpSpPr>
        <p:grpSpPr>
          <a:xfrm>
            <a:off x="2000232" y="2705209"/>
            <a:ext cx="7143800" cy="866667"/>
            <a:chOff x="1714480" y="2643182"/>
            <a:chExt cx="6643734" cy="866667"/>
          </a:xfrm>
        </p:grpSpPr>
        <p:pic>
          <p:nvPicPr>
            <p:cNvPr id="7" name="Picture 4" descr="C:\Users\wsho\Desktop\5455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14480" y="2643182"/>
              <a:ext cx="6643734" cy="866667"/>
            </a:xfrm>
            <a:prstGeom prst="rect">
              <a:avLst/>
            </a:prstGeom>
            <a:noFill/>
          </p:spPr>
        </p:pic>
        <p:sp>
          <p:nvSpPr>
            <p:cNvPr id="8" name="TextBox 7"/>
            <p:cNvSpPr txBox="1"/>
            <p:nvPr/>
          </p:nvSpPr>
          <p:spPr>
            <a:xfrm>
              <a:off x="1774767" y="2819511"/>
              <a:ext cx="62748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0" h="38100"/>
              </a:sp3d>
            </a:bodyPr>
            <a:lstStyle/>
            <a:p>
              <a:pPr algn="ctr"/>
              <a:r>
                <a:rPr lang="en-US" altLang="ko-KR" sz="2800" b="1" dirty="0" smtClean="0">
                  <a:gradFill flip="none" rotWithShape="1">
                    <a:gsLst>
                      <a:gs pos="0">
                        <a:schemeClr val="bg1"/>
                      </a:gs>
                      <a:gs pos="83000">
                        <a:schemeClr val="bg1">
                          <a:lumMod val="7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  <a:tileRect/>
                  </a:gradFill>
                  <a:effectLst>
                    <a:outerShdw blurRad="50800" dist="12700" dir="2700000" algn="tl" rotWithShape="0">
                      <a:prstClr val="black">
                        <a:alpha val="80000"/>
                      </a:prstClr>
                    </a:outerShdw>
                  </a:effectLst>
                </a:rPr>
                <a:t>Ⅳ</a:t>
              </a:r>
              <a:endParaRPr lang="ko-KR" altLang="en-US" sz="28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endParaRPr>
            </a:p>
          </p:txBody>
        </p:sp>
        <p:sp>
          <p:nvSpPr>
            <p:cNvPr id="9" name="직사각형 8"/>
            <p:cNvSpPr/>
            <p:nvPr/>
          </p:nvSpPr>
          <p:spPr bwMode="auto">
            <a:xfrm>
              <a:off x="2428860" y="2821015"/>
              <a:ext cx="571504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ko-KR" altLang="en-US" sz="2800" dirty="0" smtClean="0">
                  <a:ln w="12700" cmpd="sng">
                    <a:solidFill>
                      <a:schemeClr val="tx1">
                        <a:lumMod val="95000"/>
                        <a:lumOff val="5000"/>
                        <a:alpha val="49000"/>
                      </a:schemeClr>
                    </a:solidFill>
                    <a:prstDash val="solid"/>
                    <a:miter lim="800000"/>
                  </a:ln>
                  <a:gradFill>
                    <a:gsLst>
                      <a:gs pos="0">
                        <a:schemeClr val="accent1">
                          <a:lumMod val="75000"/>
                        </a:schemeClr>
                      </a:gs>
                      <a:gs pos="50000">
                        <a:schemeClr val="tx2">
                          <a:lumMod val="75000"/>
                        </a:schemeClr>
                      </a:gs>
                      <a:gs pos="100000">
                        <a:schemeClr val="tx2">
                          <a:lumMod val="50000"/>
                        </a:schemeClr>
                      </a:gs>
                    </a:gsLst>
                    <a:lin ang="5400000" scaled="0"/>
                  </a:gradFill>
                  <a:effectLst>
                    <a:outerShdw dist="63500" dir="2700000" algn="tl" rotWithShape="0">
                      <a:schemeClr val="bg1">
                        <a:lumMod val="95000"/>
                        <a:alpha val="91000"/>
                      </a:schemeClr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사업별 상세내역</a:t>
              </a:r>
              <a:endParaRPr lang="en-US" altLang="ko-KR" sz="2800" dirty="0">
                <a:ln w="12700" cmpd="sng">
                  <a:solidFill>
                    <a:schemeClr val="tx1">
                      <a:lumMod val="95000"/>
                      <a:lumOff val="5000"/>
                      <a:alpha val="49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dist="63500" dir="2700000" algn="tl" rotWithShape="0">
                    <a:schemeClr val="bg1">
                      <a:lumMod val="95000"/>
                      <a:alpha val="91000"/>
                    </a:schemeClr>
                  </a:outerShdw>
                </a:effectLst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10" name="직사각형 9"/>
          <p:cNvSpPr/>
          <p:nvPr/>
        </p:nvSpPr>
        <p:spPr bwMode="auto">
          <a:xfrm>
            <a:off x="2357422" y="3632163"/>
            <a:ext cx="385765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800" dirty="0" smtClean="0">
                <a:ln w="12700" cmpd="sng">
                  <a:solidFill>
                    <a:schemeClr val="tx1">
                      <a:lumMod val="95000"/>
                      <a:lumOff val="5000"/>
                      <a:alpha val="49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dist="63500" dir="2700000" algn="tl" rotWithShape="0">
                    <a:schemeClr val="bg1">
                      <a:lumMod val="95000"/>
                      <a:alpha val="91000"/>
                    </a:scheme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2800" dirty="0" smtClean="0">
                <a:ln w="12700" cmpd="sng">
                  <a:solidFill>
                    <a:schemeClr val="tx1">
                      <a:lumMod val="95000"/>
                      <a:lumOff val="5000"/>
                      <a:alpha val="49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dist="63500" dir="2700000" algn="tl" rotWithShape="0">
                    <a:schemeClr val="bg1">
                      <a:lumMod val="95000"/>
                      <a:alpha val="91000"/>
                    </a:scheme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우정사무 정보화 </a:t>
            </a:r>
            <a:r>
              <a:rPr lang="en-US" altLang="ko-KR" sz="2800" dirty="0" smtClean="0">
                <a:ln w="12700" cmpd="sng">
                  <a:solidFill>
                    <a:schemeClr val="tx1">
                      <a:lumMod val="95000"/>
                      <a:lumOff val="5000"/>
                      <a:alpha val="49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dist="63500" dir="2700000" algn="tl" rotWithShape="0">
                    <a:schemeClr val="bg1">
                      <a:lumMod val="95000"/>
                      <a:alpha val="91000"/>
                    </a:scheme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-</a:t>
            </a:r>
            <a:endParaRPr lang="en-US" altLang="ko-KR" sz="2800" dirty="0">
              <a:ln w="12700" cmpd="sng">
                <a:solidFill>
                  <a:schemeClr val="tx1">
                    <a:lumMod val="95000"/>
                    <a:lumOff val="5000"/>
                    <a:alpha val="49000"/>
                  </a:schemeClr>
                </a:solidFill>
                <a:prstDash val="solid"/>
                <a:miter lim="800000"/>
              </a:ln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tx2">
                      <a:lumMod val="75000"/>
                    </a:schemeClr>
                  </a:gs>
                  <a:gs pos="100000">
                    <a:schemeClr val="tx2">
                      <a:lumMod val="50000"/>
                    </a:schemeClr>
                  </a:gs>
                </a:gsLst>
                <a:lin ang="5400000" scaled="0"/>
              </a:gradFill>
              <a:effectLst>
                <a:outerShdw dist="63500" dir="2700000" algn="tl" rotWithShape="0">
                  <a:schemeClr val="bg1">
                    <a:lumMod val="95000"/>
                    <a:alpha val="91000"/>
                  </a:scheme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우정사무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6" name="AutoShape 5"/>
          <p:cNvSpPr>
            <a:spLocks noChangeArrowheads="1"/>
          </p:cNvSpPr>
          <p:nvPr/>
        </p:nvSpPr>
        <p:spPr bwMode="auto">
          <a:xfrm>
            <a:off x="284163" y="712788"/>
            <a:ext cx="8026400" cy="396875"/>
          </a:xfrm>
          <a:prstGeom prst="roundRect">
            <a:avLst>
              <a:gd name="adj" fmla="val 102"/>
            </a:avLst>
          </a:prstGeom>
          <a:blipFill dpi="0" rotWithShape="0">
            <a:blip r:embed="rId2"/>
            <a:srcRect/>
            <a:stretch>
              <a:fillRect/>
            </a:stretch>
          </a:blipFill>
          <a:ln w="9264" cmpd="sng">
            <a:solidFill>
              <a:srgbClr val="000000"/>
            </a:solidFill>
            <a:round/>
            <a:headEnd/>
            <a:tailEnd/>
          </a:ln>
          <a:effectLst>
            <a:outerShdw dist="53433" dir="2700000" algn="ctr" rotWithShape="0">
              <a:srgbClr val="000000"/>
            </a:outerShdw>
          </a:effectLst>
        </p:spPr>
        <p:txBody>
          <a:bodyPr wrap="none" lIns="89910" tIns="44927" rIns="89910" bIns="44927" anchor="ctr"/>
          <a:lstStyle/>
          <a:p>
            <a:pPr defTabSz="1258888"/>
            <a:r>
              <a:rPr lang="en-US" altLang="ko-KR" sz="19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1.  </a:t>
            </a:r>
            <a:r>
              <a:rPr lang="ko-KR" altLang="en-US" sz="19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통합경영관리시스템 </a:t>
            </a:r>
            <a:r>
              <a:rPr lang="ko-KR" altLang="en-US" sz="19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업무패키지 도입</a:t>
            </a:r>
            <a:r>
              <a:rPr lang="en-US" altLang="ko-KR" sz="19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(</a:t>
            </a:r>
            <a:r>
              <a:rPr lang="ko-KR" altLang="en-US" sz="19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웹</a:t>
            </a:r>
            <a:r>
              <a:rPr lang="en-US" altLang="ko-KR" sz="19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UI</a:t>
            </a:r>
            <a:r>
              <a:rPr lang="ko-KR" altLang="en-US" sz="19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툴 등 </a:t>
            </a:r>
            <a:r>
              <a:rPr lang="en-US" altLang="ko-KR" sz="19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7</a:t>
            </a:r>
            <a:r>
              <a:rPr lang="ko-KR" altLang="en-US" sz="19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종</a:t>
            </a:r>
            <a:r>
              <a:rPr lang="en-US" altLang="ko-KR" sz="19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)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1750" y="1749439"/>
            <a:ext cx="9107488" cy="3679825"/>
          </a:xfrm>
          <a:prstGeom prst="rect">
            <a:avLst/>
          </a:prstGeom>
          <a:noFill/>
          <a:ln w="25282" cmpd="sng">
            <a:noFill/>
            <a:miter lim="800000"/>
            <a:headEnd/>
            <a:tailEnd/>
          </a:ln>
          <a:effectLst/>
        </p:spPr>
        <p:txBody>
          <a:bodyPr lIns="91361" tIns="45653" rIns="91361" bIns="45653" anchor="ctr"/>
          <a:lstStyle/>
          <a:p>
            <a:pPr defTabSz="1258888">
              <a:lnSpc>
                <a:spcPct val="130000"/>
              </a:lnSpc>
            </a:pPr>
            <a:r>
              <a:rPr lang="en-US" altLang="ko-KR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</a:t>
            </a: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사업개요</a:t>
            </a:r>
          </a:p>
          <a:p>
            <a:pPr defTabSz="1258888">
              <a:lnSpc>
                <a:spcPct val="130000"/>
              </a:lnSpc>
            </a:pPr>
            <a:r>
              <a:rPr lang="ko-KR" altLang="en-US" sz="14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sym typeface="Wingdings" pitchFamily="2" charset="2"/>
              </a:rPr>
              <a:t>  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o 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노후화된 전산장비 교체 및 </a:t>
            </a:r>
            <a:r>
              <a:rPr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전자정부 프레임워크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, HTML5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기반의 통합경영관리시스템 </a:t>
            </a:r>
            <a:r>
              <a:rPr lang="ko-KR" altLang="en-US" sz="1400" dirty="0" err="1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재구축을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위한        </a:t>
            </a:r>
          </a:p>
          <a:p>
            <a:pPr defTabSz="1258888">
              <a:lnSpc>
                <a:spcPct val="130000"/>
              </a:lnSpc>
            </a:pP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     상용 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SW 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도입</a:t>
            </a:r>
          </a:p>
          <a:p>
            <a:pPr defTabSz="1258888">
              <a:lnSpc>
                <a:spcPct val="200000"/>
              </a:lnSpc>
            </a:pP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주요내용</a:t>
            </a:r>
          </a:p>
          <a:p>
            <a:pPr defTabSz="1258888">
              <a:lnSpc>
                <a:spcPct val="130000"/>
              </a:lnSpc>
            </a:pP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 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o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통합경영관리시스템 </a:t>
            </a:r>
            <a:r>
              <a:rPr lang="ko-KR" altLang="en-US" sz="1400" dirty="0" err="1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재구축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사업과 연계하여 추진</a:t>
            </a:r>
          </a:p>
          <a:p>
            <a:pPr defTabSz="1258888">
              <a:lnSpc>
                <a:spcPct val="130000"/>
              </a:lnSpc>
            </a:pP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 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o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기술지원이 만료된 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S/W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업그레이드 또는 교체</a:t>
            </a:r>
          </a:p>
          <a:p>
            <a:pPr defTabSz="1258888">
              <a:lnSpc>
                <a:spcPct val="130000"/>
              </a:lnSpc>
            </a:pP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 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o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상용 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SW 7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종 업그레이드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(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교체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) ,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증설 및 이전설치</a:t>
            </a:r>
          </a:p>
          <a:p>
            <a:pPr defTabSz="1258888">
              <a:lnSpc>
                <a:spcPct val="130000"/>
              </a:lnSpc>
            </a:pP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   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- 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웹 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UI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툴 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, </a:t>
            </a:r>
            <a:r>
              <a:rPr lang="ko-KR" altLang="en-US" sz="1400" dirty="0" err="1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리포팅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툴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,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연계솔루션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, ETL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솔루션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,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포털 솔루션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, SSO, DB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모델링</a:t>
            </a:r>
          </a:p>
          <a:p>
            <a:pPr algn="just" defTabSz="1258888">
              <a:lnSpc>
                <a:spcPct val="200000"/>
              </a:lnSpc>
            </a:pP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</a:t>
            </a:r>
            <a:r>
              <a:rPr lang="ko-KR" altLang="en-US" sz="16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사업성격 </a:t>
            </a:r>
            <a:r>
              <a:rPr lang="en-US" altLang="ko-KR" sz="16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: </a:t>
            </a:r>
            <a:r>
              <a:rPr lang="en-US" altLang="ko-KR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S/W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도입</a:t>
            </a:r>
            <a:endParaRPr lang="ko-KR" altLang="en-US" sz="16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  <a:sym typeface="Wingdings" pitchFamily="2" charset="2"/>
            </a:endParaRPr>
          </a:p>
          <a:p>
            <a:pPr defTabSz="1258888">
              <a:lnSpc>
                <a:spcPct val="150000"/>
              </a:lnSpc>
            </a:pP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사업자 </a:t>
            </a:r>
            <a:r>
              <a:rPr lang="ko-KR" altLang="en-US" sz="16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선정방식  </a:t>
            </a:r>
            <a:r>
              <a:rPr lang="en-US" altLang="ko-KR" sz="16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: </a:t>
            </a:r>
            <a:r>
              <a:rPr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공개경쟁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(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협상에 의한 계약체결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) </a:t>
            </a:r>
          </a:p>
          <a:p>
            <a:pPr defTabSz="1258888">
              <a:lnSpc>
                <a:spcPct val="150000"/>
              </a:lnSpc>
            </a:pPr>
            <a:r>
              <a:rPr lang="en-US" altLang="ko-KR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</a:t>
            </a: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소요예산</a:t>
            </a:r>
            <a:r>
              <a:rPr lang="en-US" altLang="ko-KR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(</a:t>
            </a: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예상</a:t>
            </a:r>
            <a:r>
              <a:rPr lang="en-US" altLang="ko-KR" sz="16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)  </a:t>
            </a:r>
            <a:r>
              <a:rPr lang="en-US" altLang="ko-KR" sz="14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:</a:t>
            </a:r>
            <a:r>
              <a:rPr lang="en-US" altLang="ko-KR" sz="16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</a:t>
            </a:r>
            <a:r>
              <a:rPr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10</a:t>
            </a:r>
            <a:r>
              <a:rPr lang="ko-KR" altLang="en-US" sz="1600" dirty="0" err="1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억원</a:t>
            </a:r>
            <a:endParaRPr lang="ko-KR" altLang="en-US" sz="16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  <a:sym typeface="Wingdings" pitchFamily="2" charset="2"/>
            </a:endParaRPr>
          </a:p>
          <a:p>
            <a:pPr defTabSz="1258888">
              <a:lnSpc>
                <a:spcPct val="150000"/>
              </a:lnSpc>
            </a:pP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추진일정</a:t>
            </a:r>
          </a:p>
          <a:p>
            <a:pPr defTabSz="1258888">
              <a:lnSpc>
                <a:spcPct val="150000"/>
              </a:lnSpc>
            </a:pPr>
            <a:endParaRPr lang="en-US" altLang="ko-KR" sz="1600" b="1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  <a:sym typeface="Wingdings" pitchFamily="2" charset="2"/>
            </a:endParaRPr>
          </a:p>
        </p:txBody>
      </p:sp>
      <p:graphicFrame>
        <p:nvGraphicFramePr>
          <p:cNvPr id="8" name="Group 7"/>
          <p:cNvGraphicFramePr>
            <a:graphicFrameLocks noGrp="1"/>
          </p:cNvGraphicFramePr>
          <p:nvPr/>
        </p:nvGraphicFramePr>
        <p:xfrm>
          <a:off x="163513" y="5418160"/>
          <a:ext cx="8434387" cy="1296988"/>
        </p:xfrm>
        <a:graphic>
          <a:graphicData uri="http://schemas.openxmlformats.org/drawingml/2006/table">
            <a:tbl>
              <a:tblPr/>
              <a:tblGrid>
                <a:gridCol w="1717675"/>
                <a:gridCol w="4554537"/>
                <a:gridCol w="2162175"/>
              </a:tblGrid>
              <a:tr h="323850"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구      분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주  요  내  용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세  부  일  정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1/4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분기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사업기본계획 수립 및 심의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‘</a:t>
                      </a: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15. 01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월 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1/4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분기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사업자 선정 및 계약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‘</a:t>
                      </a: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15. 03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월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4/4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분기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상용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S/W 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및 구축 완료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‘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15. 12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월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우정사무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8" name="AutoShape 5"/>
          <p:cNvSpPr>
            <a:spLocks noChangeArrowheads="1"/>
          </p:cNvSpPr>
          <p:nvPr/>
        </p:nvSpPr>
        <p:spPr bwMode="auto">
          <a:xfrm>
            <a:off x="284163" y="712788"/>
            <a:ext cx="8026400" cy="396875"/>
          </a:xfrm>
          <a:prstGeom prst="roundRect">
            <a:avLst>
              <a:gd name="adj" fmla="val 102"/>
            </a:avLst>
          </a:prstGeom>
          <a:blipFill dpi="0" rotWithShape="0">
            <a:blip r:embed="rId2"/>
            <a:srcRect/>
            <a:stretch>
              <a:fillRect/>
            </a:stretch>
          </a:blipFill>
          <a:ln w="9264" cmpd="sng">
            <a:solidFill>
              <a:srgbClr val="000000"/>
            </a:solidFill>
            <a:round/>
            <a:headEnd/>
            <a:tailEnd/>
          </a:ln>
          <a:effectLst>
            <a:outerShdw dist="53433" dir="2700000" algn="ctr" rotWithShape="0">
              <a:srgbClr val="000000"/>
            </a:outerShdw>
          </a:effectLst>
        </p:spPr>
        <p:txBody>
          <a:bodyPr wrap="none" lIns="89910" tIns="44927" rIns="89910" bIns="44927" anchor="ctr"/>
          <a:lstStyle/>
          <a:p>
            <a:pPr defTabSz="1258888"/>
            <a:r>
              <a:rPr lang="en-US" altLang="ko-KR" sz="19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2.  </a:t>
            </a:r>
            <a:r>
              <a:rPr lang="ko-KR" altLang="en-US" sz="19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통합경영관리시스템 </a:t>
            </a:r>
            <a:r>
              <a:rPr lang="ko-KR" altLang="en-US" sz="19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업무패키지 도입</a:t>
            </a:r>
            <a:r>
              <a:rPr lang="en-US" altLang="ko-KR" sz="19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(DB</a:t>
            </a:r>
            <a:r>
              <a:rPr lang="ko-KR" altLang="en-US" sz="19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암호화 솔루션</a:t>
            </a:r>
            <a:r>
              <a:rPr lang="en-US" altLang="ko-KR" sz="19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)</a:t>
            </a: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31750" y="1463687"/>
            <a:ext cx="9288463" cy="3679825"/>
          </a:xfrm>
          <a:prstGeom prst="rect">
            <a:avLst/>
          </a:prstGeom>
          <a:noFill/>
          <a:ln w="25282" cmpd="sng">
            <a:noFill/>
            <a:miter lim="800000"/>
            <a:headEnd/>
            <a:tailEnd/>
          </a:ln>
          <a:effectLst/>
        </p:spPr>
        <p:txBody>
          <a:bodyPr lIns="91361" tIns="45653" rIns="91361" bIns="45653" anchor="ctr"/>
          <a:lstStyle/>
          <a:p>
            <a:pPr defTabSz="1258888">
              <a:lnSpc>
                <a:spcPct val="130000"/>
              </a:lnSpc>
            </a:pPr>
            <a:r>
              <a:rPr lang="en-US" altLang="ko-KR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</a:t>
            </a: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사업개요</a:t>
            </a:r>
          </a:p>
          <a:p>
            <a:pPr defTabSz="1258888">
              <a:lnSpc>
                <a:spcPct val="130000"/>
              </a:lnSpc>
            </a:pPr>
            <a:r>
              <a:rPr lang="ko-KR" altLang="en-US" sz="14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sym typeface="Wingdings" pitchFamily="2" charset="2"/>
              </a:rPr>
              <a:t>  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o 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노후화된 전산장비 교체 및 전자정부프레임워크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, HTML5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기반의 통합경영관리시스템 </a:t>
            </a:r>
            <a:r>
              <a:rPr lang="ko-KR" altLang="en-US" sz="1400" dirty="0" err="1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재구축을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위한        </a:t>
            </a:r>
          </a:p>
          <a:p>
            <a:pPr defTabSz="1258888">
              <a:lnSpc>
                <a:spcPct val="130000"/>
              </a:lnSpc>
            </a:pP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     </a:t>
            </a:r>
            <a:r>
              <a:rPr lang="en-US" altLang="ko-KR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DB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암호화 솔루션 분리발주  </a:t>
            </a:r>
          </a:p>
          <a:p>
            <a:pPr defTabSz="1258888">
              <a:lnSpc>
                <a:spcPct val="200000"/>
              </a:lnSpc>
            </a:pP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주요내용</a:t>
            </a:r>
          </a:p>
          <a:p>
            <a:pPr defTabSz="1258888">
              <a:lnSpc>
                <a:spcPct val="130000"/>
              </a:lnSpc>
            </a:pP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 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o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통합경영관리시스템 </a:t>
            </a:r>
            <a:r>
              <a:rPr lang="ko-KR" altLang="en-US" sz="1400" dirty="0" err="1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재구축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사업과 연계하여 주진</a:t>
            </a:r>
          </a:p>
          <a:p>
            <a:pPr defTabSz="1258888">
              <a:lnSpc>
                <a:spcPct val="130000"/>
              </a:lnSpc>
            </a:pP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 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o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개인정보 보호 강화 및 사고예방을 위한 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DB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암호화 솔루션 도입 </a:t>
            </a:r>
          </a:p>
          <a:p>
            <a:pPr algn="just" defTabSz="1258888">
              <a:lnSpc>
                <a:spcPct val="200000"/>
              </a:lnSpc>
            </a:pP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사업성격 </a:t>
            </a:r>
            <a:r>
              <a:rPr lang="en-US" altLang="ko-KR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:</a:t>
            </a:r>
            <a:r>
              <a:rPr lang="en-US" altLang="ko-KR" sz="16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 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S/W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도입</a:t>
            </a:r>
          </a:p>
          <a:p>
            <a:pPr defTabSz="1258888">
              <a:lnSpc>
                <a:spcPct val="150000"/>
              </a:lnSpc>
            </a:pP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사업자 선정방식 </a:t>
            </a:r>
            <a:r>
              <a:rPr lang="en-US" altLang="ko-KR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: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공개경쟁</a:t>
            </a:r>
          </a:p>
          <a:p>
            <a:pPr defTabSz="1258888">
              <a:lnSpc>
                <a:spcPct val="150000"/>
              </a:lnSpc>
            </a:pP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소요예산</a:t>
            </a:r>
            <a:r>
              <a:rPr lang="en-US" altLang="ko-KR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(</a:t>
            </a: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예상</a:t>
            </a:r>
            <a:r>
              <a:rPr lang="en-US" altLang="ko-KR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) </a:t>
            </a:r>
            <a:r>
              <a:rPr lang="en-US" altLang="ko-KR" sz="16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</a:t>
            </a:r>
            <a:r>
              <a:rPr lang="en-US" altLang="ko-KR" sz="14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:</a:t>
            </a:r>
            <a:r>
              <a:rPr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 2</a:t>
            </a:r>
            <a:r>
              <a:rPr lang="ko-KR" altLang="en-US" sz="1600" dirty="0" err="1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억원</a:t>
            </a:r>
            <a:endParaRPr lang="ko-KR" altLang="en-US" sz="16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  <a:sym typeface="Wingdings" pitchFamily="2" charset="2"/>
            </a:endParaRPr>
          </a:p>
          <a:p>
            <a:pPr defTabSz="1258888">
              <a:lnSpc>
                <a:spcPct val="150000"/>
              </a:lnSpc>
            </a:pP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추진일정</a:t>
            </a:r>
          </a:p>
          <a:p>
            <a:pPr defTabSz="1258888">
              <a:lnSpc>
                <a:spcPct val="150000"/>
              </a:lnSpc>
            </a:pPr>
            <a:endParaRPr lang="en-US" altLang="ko-KR" sz="1600" b="1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  <a:sym typeface="Wingdings" pitchFamily="2" charset="2"/>
            </a:endParaRPr>
          </a:p>
        </p:txBody>
      </p:sp>
      <p:graphicFrame>
        <p:nvGraphicFramePr>
          <p:cNvPr id="10" name="Group 7"/>
          <p:cNvGraphicFramePr>
            <a:graphicFrameLocks noGrp="1"/>
          </p:cNvGraphicFramePr>
          <p:nvPr/>
        </p:nvGraphicFramePr>
        <p:xfrm>
          <a:off x="142844" y="4929198"/>
          <a:ext cx="8434387" cy="1296988"/>
        </p:xfrm>
        <a:graphic>
          <a:graphicData uri="http://schemas.openxmlformats.org/drawingml/2006/table">
            <a:tbl>
              <a:tblPr/>
              <a:tblGrid>
                <a:gridCol w="1717675"/>
                <a:gridCol w="4554537"/>
                <a:gridCol w="2162175"/>
              </a:tblGrid>
              <a:tr h="323850"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구      분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주  요  내  용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세  부  일  정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1/4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분기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사업기본계획 수립 및 심의</a:t>
                      </a: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(DB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암호화</a:t>
                      </a: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‘</a:t>
                      </a: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15. 02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월 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2/4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분기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사업자 선정 및 계약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‘</a:t>
                      </a: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15. 04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월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4/4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분기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상용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S/W 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및 구축 완료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‘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15. 12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월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우정사무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6" name="AutoShape 5"/>
          <p:cNvSpPr>
            <a:spLocks noChangeArrowheads="1"/>
          </p:cNvSpPr>
          <p:nvPr/>
        </p:nvSpPr>
        <p:spPr bwMode="auto">
          <a:xfrm>
            <a:off x="284163" y="712788"/>
            <a:ext cx="8026400" cy="396875"/>
          </a:xfrm>
          <a:prstGeom prst="roundRect">
            <a:avLst>
              <a:gd name="adj" fmla="val 102"/>
            </a:avLst>
          </a:prstGeom>
          <a:blipFill dpi="0" rotWithShape="0">
            <a:blip r:embed="rId2"/>
            <a:srcRect/>
            <a:stretch>
              <a:fillRect/>
            </a:stretch>
          </a:blipFill>
          <a:ln w="9264" cmpd="sng">
            <a:solidFill>
              <a:srgbClr val="000000"/>
            </a:solidFill>
            <a:round/>
            <a:headEnd/>
            <a:tailEnd/>
          </a:ln>
          <a:effectLst>
            <a:outerShdw dist="53433" dir="2700000" algn="ctr" rotWithShape="0">
              <a:srgbClr val="000000"/>
            </a:outerShdw>
          </a:effectLst>
        </p:spPr>
        <p:txBody>
          <a:bodyPr wrap="none" lIns="89910" tIns="44927" rIns="89910" bIns="44927" anchor="ctr"/>
          <a:lstStyle/>
          <a:p>
            <a:pPr defTabSz="1258888"/>
            <a:r>
              <a:rPr lang="en-US" altLang="ko-KR" sz="19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3.  </a:t>
            </a:r>
            <a:r>
              <a:rPr lang="ko-KR" altLang="en-US" sz="19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통합경영관리시스템 </a:t>
            </a:r>
            <a:r>
              <a:rPr lang="ko-KR" altLang="en-US" sz="19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업무패키지 도입</a:t>
            </a:r>
            <a:r>
              <a:rPr lang="en-US" altLang="ko-KR" sz="19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(</a:t>
            </a:r>
            <a:r>
              <a:rPr lang="ko-KR" altLang="en-US" sz="19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형상관리솔루션</a:t>
            </a:r>
            <a:r>
              <a:rPr lang="en-US" altLang="ko-KR" sz="19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sym typeface="Wingdings" pitchFamily="2" charset="2"/>
              </a:rPr>
              <a:t>)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1750" y="1428736"/>
            <a:ext cx="9007475" cy="3679825"/>
          </a:xfrm>
          <a:prstGeom prst="rect">
            <a:avLst/>
          </a:prstGeom>
          <a:noFill/>
          <a:ln w="25282" cmpd="sng">
            <a:noFill/>
            <a:miter lim="800000"/>
            <a:headEnd/>
            <a:tailEnd/>
          </a:ln>
          <a:effectLst/>
        </p:spPr>
        <p:txBody>
          <a:bodyPr lIns="91361" tIns="45653" rIns="91361" bIns="45653" anchor="ctr"/>
          <a:lstStyle/>
          <a:p>
            <a:pPr defTabSz="1258888">
              <a:lnSpc>
                <a:spcPct val="130000"/>
              </a:lnSpc>
            </a:pPr>
            <a:r>
              <a:rPr lang="en-US" altLang="ko-KR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</a:t>
            </a: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사업개요</a:t>
            </a:r>
          </a:p>
          <a:p>
            <a:pPr defTabSz="1258888">
              <a:lnSpc>
                <a:spcPct val="130000"/>
              </a:lnSpc>
            </a:pP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</a:t>
            </a:r>
            <a:r>
              <a:rPr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</a:t>
            </a:r>
            <a:r>
              <a:rPr lang="en-US" altLang="ko-KR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o 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노후화된 전산장비를  교체하고 </a:t>
            </a:r>
            <a:r>
              <a:rPr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전자정부 프레임워크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, HTML5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기반의 통합경영관리시스템 </a:t>
            </a:r>
            <a:r>
              <a:rPr lang="ko-KR" altLang="en-US" sz="1400" dirty="0" err="1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재구축을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위한</a:t>
            </a:r>
          </a:p>
          <a:p>
            <a:pPr defTabSz="1258888">
              <a:lnSpc>
                <a:spcPct val="130000"/>
              </a:lnSpc>
            </a:pP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   </a:t>
            </a:r>
            <a:r>
              <a:rPr lang="ko-KR" altLang="en-US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 형상관리 솔루션</a:t>
            </a:r>
            <a:r>
              <a:rPr lang="en-US" altLang="ko-KR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분리발주</a:t>
            </a:r>
          </a:p>
          <a:p>
            <a:pPr defTabSz="1258888">
              <a:lnSpc>
                <a:spcPct val="200000"/>
              </a:lnSpc>
            </a:pP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주요내용</a:t>
            </a:r>
          </a:p>
          <a:p>
            <a:pPr defTabSz="1258888">
              <a:lnSpc>
                <a:spcPct val="130000"/>
              </a:lnSpc>
            </a:pP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 </a:t>
            </a:r>
            <a:r>
              <a:rPr lang="en-US" altLang="ko-KR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o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통합경영관리시스템 </a:t>
            </a:r>
            <a:r>
              <a:rPr lang="ko-KR" altLang="en-US" sz="1400" dirty="0" err="1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재구축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사업과 연계하여 주진</a:t>
            </a:r>
          </a:p>
          <a:p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 </a:t>
            </a:r>
            <a:r>
              <a:rPr lang="en-US" altLang="ko-KR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o</a:t>
            </a:r>
            <a:r>
              <a:rPr lang="en-US" sz="14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sz="1400" dirty="0" err="1">
                <a:latin typeface="HY헤드라인M" pitchFamily="18" charset="-127"/>
                <a:ea typeface="HY헤드라인M" pitchFamily="18" charset="-127"/>
              </a:rPr>
              <a:t>응용프로그램</a:t>
            </a:r>
            <a:r>
              <a:rPr lang="en-US" sz="14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sz="1400" dirty="0" err="1">
                <a:latin typeface="HY헤드라인M" pitchFamily="18" charset="-127"/>
                <a:ea typeface="HY헤드라인M" pitchFamily="18" charset="-127"/>
              </a:rPr>
              <a:t>배포</a:t>
            </a:r>
            <a:r>
              <a:rPr lang="en-US" sz="1400" dirty="0">
                <a:latin typeface="HY헤드라인M" pitchFamily="18" charset="-127"/>
                <a:ea typeface="HY헤드라인M" pitchFamily="18" charset="-127"/>
              </a:rPr>
              <a:t> 및 </a:t>
            </a:r>
            <a:r>
              <a:rPr lang="en-US" sz="1400" dirty="0" err="1">
                <a:latin typeface="HY헤드라인M" pitchFamily="18" charset="-127"/>
                <a:ea typeface="HY헤드라인M" pitchFamily="18" charset="-127"/>
              </a:rPr>
              <a:t>유지관리</a:t>
            </a:r>
            <a:r>
              <a:rPr lang="en-US" sz="14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sz="1400" dirty="0" err="1">
                <a:latin typeface="HY헤드라인M" pitchFamily="18" charset="-127"/>
                <a:ea typeface="HY헤드라인M" pitchFamily="18" charset="-127"/>
              </a:rPr>
              <a:t>체계</a:t>
            </a:r>
            <a:r>
              <a:rPr lang="en-US" sz="14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sz="1400" dirty="0" err="1">
                <a:latin typeface="HY헤드라인M" pitchFamily="18" charset="-127"/>
                <a:ea typeface="HY헤드라인M" pitchFamily="18" charset="-127"/>
              </a:rPr>
              <a:t>향상을</a:t>
            </a:r>
            <a:r>
              <a:rPr lang="en-US" sz="14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sz="1400" dirty="0" err="1">
                <a:latin typeface="HY헤드라인M" pitchFamily="18" charset="-127"/>
                <a:ea typeface="HY헤드라인M" pitchFamily="18" charset="-127"/>
              </a:rPr>
              <a:t>위한</a:t>
            </a:r>
            <a:r>
              <a:rPr lang="en-US" sz="14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sz="1400" dirty="0" err="1">
                <a:latin typeface="HY헤드라인M" pitchFamily="18" charset="-127"/>
                <a:ea typeface="HY헤드라인M" pitchFamily="18" charset="-127"/>
              </a:rPr>
              <a:t>형상관리솔루션</a:t>
            </a:r>
            <a:r>
              <a:rPr lang="en-US" sz="14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sz="1400" dirty="0" err="1">
                <a:latin typeface="HY헤드라인M" pitchFamily="18" charset="-127"/>
                <a:ea typeface="HY헤드라인M" pitchFamily="18" charset="-127"/>
              </a:rPr>
              <a:t>도입</a:t>
            </a:r>
            <a:r>
              <a:rPr lang="en-US" sz="1400" dirty="0">
                <a:latin typeface="HY헤드라인M" pitchFamily="18" charset="-127"/>
                <a:ea typeface="HY헤드라인M" pitchFamily="18" charset="-127"/>
              </a:rPr>
              <a:t> </a:t>
            </a:r>
          </a:p>
          <a:p>
            <a:pPr algn="just" defTabSz="1258888">
              <a:lnSpc>
                <a:spcPct val="200000"/>
              </a:lnSpc>
            </a:pPr>
            <a:r>
              <a:rPr lang="ko-KR" altLang="en-US" sz="16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</a:t>
            </a: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사업성격 </a:t>
            </a:r>
            <a:r>
              <a:rPr lang="en-US" altLang="ko-KR" sz="16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:</a:t>
            </a:r>
            <a:r>
              <a:rPr lang="en-US" altLang="ko-KR" sz="16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 </a:t>
            </a:r>
            <a:r>
              <a:rPr lang="en-US" altLang="ko-KR" sz="1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S/W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도입</a:t>
            </a:r>
          </a:p>
          <a:p>
            <a:pPr defTabSz="1258888">
              <a:lnSpc>
                <a:spcPct val="150000"/>
              </a:lnSpc>
            </a:pP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사업자 선정방식 </a:t>
            </a:r>
            <a:r>
              <a:rPr lang="en-US" altLang="ko-KR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: </a:t>
            </a:r>
            <a:r>
              <a:rPr lang="ko-KR" altLang="en-US" sz="1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공개경쟁</a:t>
            </a:r>
          </a:p>
          <a:p>
            <a:pPr defTabSz="1258888">
              <a:lnSpc>
                <a:spcPct val="150000"/>
              </a:lnSpc>
            </a:pP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소요예산</a:t>
            </a:r>
            <a:r>
              <a:rPr lang="en-US" altLang="ko-KR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(</a:t>
            </a: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예상</a:t>
            </a:r>
            <a:r>
              <a:rPr lang="en-US" altLang="ko-KR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) </a:t>
            </a:r>
            <a:r>
              <a:rPr lang="en-US" altLang="ko-KR" sz="16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</a:t>
            </a:r>
            <a:r>
              <a:rPr lang="en-US" altLang="ko-KR" dirty="0" smtClean="0">
                <a:sym typeface="Wingdings" pitchFamily="2" charset="2"/>
              </a:rPr>
              <a:t>:</a:t>
            </a:r>
            <a:r>
              <a:rPr lang="en-US" altLang="ko-KR" sz="16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  2</a:t>
            </a:r>
            <a:r>
              <a:rPr lang="ko-KR" altLang="en-US" sz="1600" dirty="0" err="1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억원</a:t>
            </a:r>
            <a:endParaRPr lang="ko-KR" altLang="en-US" sz="16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  <a:sym typeface="Wingdings" pitchFamily="2" charset="2"/>
            </a:endParaRPr>
          </a:p>
          <a:p>
            <a:pPr defTabSz="1258888">
              <a:lnSpc>
                <a:spcPct val="150000"/>
              </a:lnSpc>
            </a:pPr>
            <a:r>
              <a:rPr lang="ko-KR" altLang="en-US" sz="16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  <a:sym typeface="Wingdings" pitchFamily="2" charset="2"/>
              </a:rPr>
              <a:t>□ 추진일정</a:t>
            </a:r>
          </a:p>
          <a:p>
            <a:pPr defTabSz="1258888">
              <a:lnSpc>
                <a:spcPct val="150000"/>
              </a:lnSpc>
            </a:pPr>
            <a:endParaRPr lang="en-US" altLang="ko-KR" sz="1600" b="1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  <a:sym typeface="Wingdings" pitchFamily="2" charset="2"/>
            </a:endParaRPr>
          </a:p>
        </p:txBody>
      </p:sp>
      <p:graphicFrame>
        <p:nvGraphicFramePr>
          <p:cNvPr id="8" name="Group 7"/>
          <p:cNvGraphicFramePr>
            <a:graphicFrameLocks noGrp="1"/>
          </p:cNvGraphicFramePr>
          <p:nvPr/>
        </p:nvGraphicFramePr>
        <p:xfrm>
          <a:off x="142844" y="4857760"/>
          <a:ext cx="8434387" cy="1296988"/>
        </p:xfrm>
        <a:graphic>
          <a:graphicData uri="http://schemas.openxmlformats.org/drawingml/2006/table">
            <a:tbl>
              <a:tblPr/>
              <a:tblGrid>
                <a:gridCol w="1717675"/>
                <a:gridCol w="4554537"/>
                <a:gridCol w="2162175"/>
              </a:tblGrid>
              <a:tr h="323850"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구      분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주  요  내  용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세  부  일  정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/>
                    </a:solidFill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2/4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분기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사업기본계획 수립 및 심의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‘</a:t>
                      </a: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15. 04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월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2/4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분기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사업자 선정 및 계약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‘</a:t>
                      </a: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15. 06</a:t>
                      </a: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월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4/4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분기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상용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S/W 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및 구축 완료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58888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‘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15. 12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Arial" pitchFamily="34" charset="0"/>
                          <a:sym typeface="Wingdings" pitchFamily="2" charset="2"/>
                        </a:rPr>
                        <a:t>월</a:t>
                      </a:r>
                    </a:p>
                  </a:txBody>
                  <a:tcPr marL="91306" marR="91306" marT="45653" marB="45653" horzOverflow="overflow">
                    <a:lnL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5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우정사무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85720" y="714356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9" tIns="44941" rIns="89939" bIns="44941" anchor="ctr">
            <a:noAutofit/>
          </a:bodyPr>
          <a:lstStyle/>
          <a:p>
            <a:pPr marL="0" lvl="0" indent="0" algn="l" defTabSz="135016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4. 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</a:t>
            </a:r>
            <a:r>
              <a:rPr lang="en-US" altLang="ko-KR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IT 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자원관리시스템 전산장비 도입 </a:t>
            </a:r>
            <a:endParaRPr lang="ko-KR" altLang="en-US" sz="1900" b="0" i="0" spc="-100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/>
              <a:ea typeface="HY견고딕"/>
              <a:sym typeface="Wingding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1770" y="1500174"/>
            <a:ext cx="9013126" cy="3681456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390" tIns="45667" rIns="91390" bIns="45667" anchor="ctr">
            <a:noAutofit/>
          </a:bodyPr>
          <a:lstStyle/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사업개요</a:t>
            </a:r>
          </a:p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o  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ITRMS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성능개선 사업의 일환으로 노후화된 서버 등 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H/W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를 교체하고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,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시스템 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S/W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를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도입하는 사업임</a:t>
            </a:r>
            <a:endParaRPr lang="ko-KR" altLang="en-US" sz="14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현재는 응용프로그램 개발 사업자가 선정되어 업무 분석 및 설계 단계에 있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으며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, 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굴림" pitchFamily="50" charset="-127"/>
                <a:ea typeface="굴림" pitchFamily="50" charset="-127"/>
                <a:sym typeface="Wingdings"/>
              </a:rPr>
              <a:t>’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15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년 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12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월 서비스 예정</a:t>
            </a:r>
            <a:endParaRPr lang="ko-KR" altLang="ko-KR" sz="1400" b="0" i="0" spc="5" dirty="0"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주요내용</a:t>
            </a:r>
          </a:p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o 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H/W : AP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서버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, DB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서버</a:t>
            </a:r>
          </a:p>
          <a:p>
            <a:pPr marL="0" lvl="0" indent="0" algn="just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S/W : DBMS(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운영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,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개발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),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서버보안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, WAS S/W, Web S/W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등</a:t>
            </a:r>
            <a:endParaRPr lang="ko-KR" altLang="en-US" sz="14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lvl="0" algn="just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사업성격 </a:t>
            </a:r>
            <a:r>
              <a:rPr lang="ko-KR" altLang="en-US" sz="1400" b="1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H/W,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S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/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W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도입 및 시스템 구축</a:t>
            </a:r>
            <a:endParaRPr lang="ko-KR" altLang="en-US" sz="14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사업자 선정방식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 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공개경쟁(협상에 의한 계약체결) </a:t>
            </a: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소요예산(예상) </a:t>
            </a:r>
            <a:r>
              <a:rPr lang="ko-KR" altLang="en-US" sz="1600" b="1" i="0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  <a:r>
              <a:rPr lang="ko-KR" altLang="en-US" sz="1400" b="1" i="0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:</a:t>
            </a:r>
            <a:r>
              <a:rPr lang="ko-KR" altLang="en-US" sz="1600" b="0" i="0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en-US" altLang="ko-KR" sz="1600" b="0" i="0" spc="100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4.5</a:t>
            </a:r>
            <a:r>
              <a:rPr lang="ko-KR" altLang="en-US" sz="1600" b="0" i="0" spc="100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ko-KR" altLang="en-US" sz="1600" b="0" i="0" spc="100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추진일정</a:t>
            </a:r>
            <a:endParaRPr lang="en-US" altLang="ko-KR" sz="1600" b="1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endParaRPr lang="ko-KR" altLang="en-US" sz="1600" b="1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</p:txBody>
      </p:sp>
      <p:graphicFrame>
        <p:nvGraphicFramePr>
          <p:cNvPr id="5" name="표 4"/>
          <p:cNvGraphicFramePr/>
          <p:nvPr/>
        </p:nvGraphicFramePr>
        <p:xfrm>
          <a:off x="142844" y="5000636"/>
          <a:ext cx="8438190" cy="1297551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32557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1/4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, 2/4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사업기본계획 수립 및 심의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3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4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2/4분기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사업자 선정 및 계약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6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323955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4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/4분기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시스템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구축 및 전환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우정사무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85720" y="714356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9" tIns="44941" rIns="89939" bIns="44941" anchor="ctr">
            <a:noAutofit/>
          </a:bodyPr>
          <a:lstStyle/>
          <a:p>
            <a:pPr marL="0" lvl="0" indent="0" algn="l" defTabSz="135016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5.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 표준기록관리시스템  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구축</a:t>
            </a:r>
            <a:endParaRPr lang="ko-KR" altLang="en-US" sz="1900" b="0" i="0" spc="-100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/>
              <a:ea typeface="HY견고딕"/>
              <a:sym typeface="Wingding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1770" y="1543019"/>
            <a:ext cx="9013126" cy="3536993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390" tIns="45667" rIns="91390" bIns="45667" anchor="ctr">
            <a:noAutofit/>
          </a:bodyPr>
          <a:lstStyle/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사업개요</a:t>
            </a:r>
          </a:p>
          <a:p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견고딕" pitchFamily="18" charset="-127"/>
                <a:ea typeface="HY견고딕" pitchFamily="18" charset="-127"/>
                <a:sym typeface="Wingdings"/>
              </a:rPr>
              <a:t> 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o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기록물의 체계적인 관리와 중요 기록물의 안전한 보존 및 관련법령 준수를 위해 표준기록관리시스템 구축</a:t>
            </a:r>
            <a:endParaRPr lang="en-US" altLang="ko-KR" sz="1400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en-US" altLang="ko-KR" sz="1400" dirty="0" smtClean="0">
                <a:solidFill>
                  <a:srgbClr val="C00000"/>
                </a:solidFill>
                <a:latin typeface="HY중고딕" pitchFamily="18" charset="-127"/>
                <a:ea typeface="HY중고딕" pitchFamily="18" charset="-127"/>
              </a:rPr>
              <a:t>    </a:t>
            </a:r>
            <a:r>
              <a:rPr lang="en-US" altLang="ko-KR" sz="1300" b="1" dirty="0" smtClean="0">
                <a:latin typeface="HY중고딕" pitchFamily="18" charset="-127"/>
                <a:ea typeface="HY중고딕" pitchFamily="18" charset="-127"/>
              </a:rPr>
              <a:t>* ｢</a:t>
            </a:r>
            <a:r>
              <a:rPr lang="ko-KR" altLang="en-US" sz="1300" b="1" dirty="0" smtClean="0">
                <a:latin typeface="HY중고딕" pitchFamily="18" charset="-127"/>
                <a:ea typeface="HY중고딕" pitchFamily="18" charset="-127"/>
              </a:rPr>
              <a:t>공공기록물 관리에 관한 법률</a:t>
            </a:r>
            <a:r>
              <a:rPr lang="en-US" altLang="ko-KR" sz="1300" b="1" dirty="0" smtClean="0">
                <a:latin typeface="HY중고딕" pitchFamily="18" charset="-127"/>
                <a:ea typeface="HY중고딕" pitchFamily="18" charset="-127"/>
              </a:rPr>
              <a:t>｣(‘</a:t>
            </a:r>
            <a:r>
              <a:rPr lang="ko-KR" altLang="en-US" sz="1300" b="1" dirty="0" smtClean="0">
                <a:latin typeface="HY중고딕" pitchFamily="18" charset="-127"/>
                <a:ea typeface="HY중고딕" pitchFamily="18" charset="-127"/>
              </a:rPr>
              <a:t>기록관리법’</a:t>
            </a:r>
            <a:r>
              <a:rPr lang="en-US" altLang="ko-KR" sz="1300" b="1" dirty="0" smtClean="0">
                <a:latin typeface="HY중고딕" pitchFamily="18" charset="-127"/>
                <a:ea typeface="HY중고딕" pitchFamily="18" charset="-127"/>
              </a:rPr>
              <a:t>) </a:t>
            </a:r>
            <a:r>
              <a:rPr lang="ko-KR" altLang="en-US" sz="1300" b="1" dirty="0" smtClean="0">
                <a:latin typeface="HY중고딕" pitchFamily="18" charset="-127"/>
                <a:ea typeface="HY중고딕" pitchFamily="18" charset="-127"/>
              </a:rPr>
              <a:t>제</a:t>
            </a:r>
            <a:r>
              <a:rPr lang="en-US" altLang="ko-KR" sz="1300" b="1" dirty="0" smtClean="0">
                <a:latin typeface="HY중고딕" pitchFamily="18" charset="-127"/>
                <a:ea typeface="HY중고딕" pitchFamily="18" charset="-127"/>
              </a:rPr>
              <a:t>6</a:t>
            </a:r>
            <a:r>
              <a:rPr lang="ko-KR" altLang="en-US" sz="1300" b="1" dirty="0" smtClean="0">
                <a:latin typeface="HY중고딕" pitchFamily="18" charset="-127"/>
                <a:ea typeface="HY중고딕" pitchFamily="18" charset="-127"/>
              </a:rPr>
              <a:t>조</a:t>
            </a:r>
            <a:r>
              <a:rPr lang="en-US" altLang="ko-KR" sz="1300" b="1" dirty="0" smtClean="0"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300" b="1" dirty="0" smtClean="0">
                <a:latin typeface="HY중고딕" pitchFamily="18" charset="-127"/>
                <a:ea typeface="HY중고딕" pitchFamily="18" charset="-127"/>
              </a:rPr>
              <a:t>제</a:t>
            </a:r>
            <a:r>
              <a:rPr lang="en-US" altLang="ko-KR" sz="1300" b="1" dirty="0" smtClean="0">
                <a:latin typeface="HY중고딕" pitchFamily="18" charset="-127"/>
                <a:ea typeface="HY중고딕" pitchFamily="18" charset="-127"/>
              </a:rPr>
              <a:t>20</a:t>
            </a:r>
            <a:r>
              <a:rPr lang="ko-KR" altLang="en-US" sz="1300" b="1" dirty="0" smtClean="0">
                <a:latin typeface="HY중고딕" pitchFamily="18" charset="-127"/>
                <a:ea typeface="HY중고딕" pitchFamily="18" charset="-127"/>
              </a:rPr>
              <a:t>조 및 동법 시행령 제</a:t>
            </a:r>
            <a:r>
              <a:rPr lang="en-US" altLang="ko-KR" sz="1300" b="1" dirty="0" smtClean="0">
                <a:latin typeface="HY중고딕" pitchFamily="18" charset="-127"/>
                <a:ea typeface="HY중고딕" pitchFamily="18" charset="-127"/>
              </a:rPr>
              <a:t>4</a:t>
            </a:r>
            <a:r>
              <a:rPr lang="ko-KR" altLang="en-US" sz="1300" b="1" dirty="0" smtClean="0">
                <a:latin typeface="HY중고딕" pitchFamily="18" charset="-127"/>
                <a:ea typeface="HY중고딕" pitchFamily="18" charset="-127"/>
              </a:rPr>
              <a:t>조 </a:t>
            </a:r>
          </a:p>
          <a:p>
            <a:pPr marL="0" lvl="0" indent="0" algn="l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주요내용</a:t>
            </a:r>
          </a:p>
          <a:p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 o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표준기록관리시스템 업무패키지 도입 </a:t>
            </a:r>
          </a:p>
          <a:p>
            <a:pPr>
              <a:lnSpc>
                <a:spcPct val="130000"/>
              </a:lnSpc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   -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표준기록물관리시스템의 효율적 운영을 위한 문서검색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400" dirty="0" err="1" smtClean="0">
                <a:latin typeface="HY헤드라인M" pitchFamily="18" charset="-127"/>
                <a:ea typeface="HY헤드라인M" pitchFamily="18" charset="-127"/>
              </a:rPr>
              <a:t>레포팅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 툴 및 </a:t>
            </a:r>
            <a:r>
              <a:rPr lang="ko-KR" altLang="en-US" sz="1400" dirty="0" err="1" smtClean="0">
                <a:latin typeface="HY헤드라인M" pitchFamily="18" charset="-127"/>
                <a:ea typeface="HY헤드라인M" pitchFamily="18" charset="-127"/>
              </a:rPr>
              <a:t>문서포멧변환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 소프트웨어 도입</a:t>
            </a:r>
          </a:p>
          <a:p>
            <a:pPr>
              <a:lnSpc>
                <a:spcPct val="130000"/>
              </a:lnSpc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   -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보관된 기록물의 안정적 운영을 위한 문서보안 및 백신 소프트웨어 도입</a:t>
            </a:r>
          </a:p>
          <a:p>
            <a:pPr>
              <a:lnSpc>
                <a:spcPct val="130000"/>
              </a:lnSpc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 o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표준기록관리시스템 구축 개발 및 행정전자문서 </a:t>
            </a:r>
            <a:r>
              <a:rPr lang="ko-KR" altLang="en-US" sz="1400" dirty="0" err="1" smtClean="0">
                <a:latin typeface="HY헤드라인M" pitchFamily="18" charset="-127"/>
                <a:ea typeface="HY헤드라인M" pitchFamily="18" charset="-127"/>
              </a:rPr>
              <a:t>이관ㆍ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 조회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('13.12.31.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현재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15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테라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) </a:t>
            </a:r>
            <a:endParaRPr lang="ko-KR" altLang="en-US" sz="14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 o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연구용역 과제 및 산출물 관리</a:t>
            </a:r>
          </a:p>
          <a:p>
            <a:pPr>
              <a:lnSpc>
                <a:spcPct val="200000"/>
              </a:lnSpc>
            </a:pPr>
            <a:r>
              <a:rPr lang="ko-KR" altLang="en-US" sz="1600" b="1" dirty="0" smtClean="0"/>
              <a:t>□ </a:t>
            </a:r>
            <a:r>
              <a:rPr lang="ko-KR" altLang="en-US" sz="1600" b="1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사업성격</a:t>
            </a:r>
            <a:r>
              <a:rPr lang="ko-KR" altLang="en-US" sz="1600" b="1" dirty="0" smtClean="0"/>
              <a:t> </a:t>
            </a:r>
            <a:r>
              <a:rPr lang="en-US" altLang="ko-KR" sz="1600" b="1" dirty="0" smtClean="0"/>
              <a:t>:</a:t>
            </a:r>
            <a:r>
              <a:rPr lang="ko-KR" altLang="en-US" sz="1600" dirty="0" smtClean="0"/>
              <a:t>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S/W(</a:t>
            </a:r>
            <a:r>
              <a:rPr lang="ko-KR" altLang="en-US" sz="1400" dirty="0" err="1" smtClean="0">
                <a:latin typeface="HY헤드라인M" pitchFamily="18" charset="-127"/>
                <a:ea typeface="HY헤드라인M" pitchFamily="18" charset="-127"/>
              </a:rPr>
              <a:t>패키기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)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도입 및 자료이관을 위한 </a:t>
            </a:r>
            <a:r>
              <a:rPr lang="ko-KR" altLang="en-US" sz="1400" dirty="0" err="1" smtClean="0">
                <a:latin typeface="HY헤드라인M" pitchFamily="18" charset="-127"/>
                <a:ea typeface="HY헤드라인M" pitchFamily="18" charset="-127"/>
              </a:rPr>
              <a:t>커스트마이징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sz="16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30000"/>
              </a:lnSpc>
            </a:pPr>
            <a:r>
              <a:rPr lang="ko-KR" altLang="en-US" sz="1600" b="1" dirty="0" smtClean="0"/>
              <a:t>□ </a:t>
            </a:r>
            <a:r>
              <a:rPr lang="ko-KR" altLang="en-US" sz="1600" b="1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사업자 선정방식 </a:t>
            </a:r>
            <a:r>
              <a:rPr lang="en-US" altLang="ko-KR" sz="1600" b="1" dirty="0" smtClean="0"/>
              <a:t>: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공개경쟁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협상에 의한 계약체결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) -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분리발주</a:t>
            </a:r>
            <a:endParaRPr lang="ko-KR" altLang="en-US" sz="16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30000"/>
              </a:lnSpc>
            </a:pPr>
            <a:r>
              <a:rPr lang="ko-KR" altLang="en-US" sz="1600" b="1" dirty="0" smtClean="0"/>
              <a:t>□ </a:t>
            </a:r>
            <a:r>
              <a:rPr lang="ko-KR" altLang="en-US" sz="1600" b="1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소요예산</a:t>
            </a:r>
            <a:r>
              <a:rPr lang="en-US" altLang="ko-KR" sz="1600" b="1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</a:t>
            </a:r>
            <a:r>
              <a:rPr lang="ko-KR" altLang="en-US" sz="1600" b="1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예상</a:t>
            </a:r>
            <a:r>
              <a:rPr lang="en-US" altLang="ko-KR" sz="1600" b="1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</a:t>
            </a:r>
            <a:r>
              <a:rPr lang="en-US" altLang="ko-KR" sz="1600" b="1" dirty="0" smtClean="0"/>
              <a:t>  </a:t>
            </a:r>
            <a:r>
              <a:rPr lang="en-US" altLang="ko-KR" sz="1400" b="1" dirty="0" smtClean="0">
                <a:latin typeface="HY헤드라인M" pitchFamily="18" charset="-127"/>
                <a:ea typeface="HY헤드라인M" pitchFamily="18" charset="-127"/>
              </a:rPr>
              <a:t>: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9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억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['15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년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(SW(3.6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억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),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용역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(2.5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억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), '16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년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: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용역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(3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억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)) </a:t>
            </a:r>
            <a:endParaRPr lang="en-US" altLang="ko-KR" sz="1600" b="1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>
              <a:lnSpc>
                <a:spcPct val="130000"/>
              </a:lnSpc>
            </a:pPr>
            <a:r>
              <a:rPr lang="ko-KR" altLang="en-US" sz="1600" b="1" dirty="0" smtClean="0"/>
              <a:t>□ </a:t>
            </a:r>
            <a:r>
              <a:rPr lang="ko-KR" altLang="en-US" sz="1600" b="1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추진일정</a:t>
            </a:r>
            <a:endParaRPr lang="ko-KR" altLang="en-US" sz="1600" dirty="0" smtClean="0"/>
          </a:p>
        </p:txBody>
      </p:sp>
      <p:graphicFrame>
        <p:nvGraphicFramePr>
          <p:cNvPr id="5" name="표 4"/>
          <p:cNvGraphicFramePr/>
          <p:nvPr/>
        </p:nvGraphicFramePr>
        <p:xfrm>
          <a:off x="142844" y="5283694"/>
          <a:ext cx="8438190" cy="1523530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21431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195360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3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사업기본계획 수립 및 심의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7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8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176406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3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사업자 선정 및 계약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9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228890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4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상용</a:t>
                      </a:r>
                      <a:r>
                        <a:rPr lang="en-US" altLang="ko-KR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S/W 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및 구축 완료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2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228890">
                <a:tc gridSpan="2"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자료이관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‘16.01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10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우정사무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85720" y="714356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9" tIns="44941" rIns="89939" bIns="44941" anchor="ctr">
            <a:noAutofit/>
          </a:bodyPr>
          <a:lstStyle/>
          <a:p>
            <a:pPr marL="0" lvl="0" indent="0" algn="l" defTabSz="135016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6. 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주요정보통신기반시설 취약점 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분석</a:t>
            </a:r>
            <a:r>
              <a:rPr lang="en-US" altLang="ko-KR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·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평가</a:t>
            </a:r>
            <a:endParaRPr lang="ko-KR" altLang="en-US" sz="1900" b="0" i="0" spc="-100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/>
              <a:ea typeface="HY견고딕"/>
              <a:sym typeface="Wingding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1770" y="1606519"/>
            <a:ext cx="9013126" cy="3681456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390" tIns="45667" rIns="91390" bIns="45667" anchor="ctr">
            <a:noAutofit/>
          </a:bodyPr>
          <a:lstStyle/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사업개요</a:t>
            </a:r>
          </a:p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o 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정보통신기반보호법 제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9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조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취약점의 분석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·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평가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에 따라 주요정보통신기반 시설에 대한 취약점을 분석</a:t>
            </a:r>
            <a:endParaRPr lang="ko-KR" altLang="en-US" sz="14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취약점 분석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·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평가 결과를 기반으로 주요정보통신기반시설에 대한 정보보호대책 수립 </a:t>
            </a:r>
            <a:endParaRPr lang="ko-KR" altLang="ko-KR" sz="1400" b="0" i="0" spc="5" dirty="0"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주요내용</a:t>
            </a:r>
          </a:p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o 주요정보통신기반시설의 현황 분석 및 취약점 진단</a:t>
            </a:r>
          </a:p>
          <a:p>
            <a:pPr marL="0" lvl="0" indent="0" algn="just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취약점을 분석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·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평가하여 개선 방안 도출 및 정보보호 대책 수립</a:t>
            </a:r>
          </a:p>
          <a:p>
            <a:pPr marL="0" lvl="0" indent="0" algn="just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o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모의 침투를 통한 해킹 및 오류 발생 가능성 점검</a:t>
            </a:r>
            <a:endParaRPr lang="ko-KR" altLang="en-US" sz="14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just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사업성격 </a:t>
            </a:r>
            <a:r>
              <a:rPr lang="ko-KR" altLang="en-US" sz="14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: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컨설팅</a:t>
            </a:r>
            <a:endParaRPr lang="ko-KR" altLang="en-US" sz="14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사업자 선정방식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 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공개경쟁(협상에 의한 계약체결) </a:t>
            </a: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소요예산(예상)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  <a:r>
              <a:rPr lang="ko-KR" altLang="en-US" sz="14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: </a:t>
            </a:r>
            <a:r>
              <a:rPr lang="ko-KR" altLang="en-US" sz="16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  <a:r>
              <a:rPr lang="en-US" altLang="ko-KR" sz="16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2.5</a:t>
            </a:r>
            <a:r>
              <a:rPr lang="ko-KR" altLang="en-US" sz="1600" b="0" i="0" spc="5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ko-KR" altLang="en-US" sz="16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추진일정</a:t>
            </a:r>
            <a:endParaRPr lang="en-US" altLang="ko-KR" sz="1600" b="1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endParaRPr lang="ko-KR" altLang="en-US" sz="1600" b="1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</p:txBody>
      </p:sp>
      <p:graphicFrame>
        <p:nvGraphicFramePr>
          <p:cNvPr id="5" name="표 4"/>
          <p:cNvGraphicFramePr/>
          <p:nvPr/>
        </p:nvGraphicFramePr>
        <p:xfrm>
          <a:off x="164275" y="5286388"/>
          <a:ext cx="8438190" cy="1297551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32557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, 2/4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사업기본계획 수립 및 심의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3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4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2/4분기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사업자 선정 및 계약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323955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3/4분기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정보보호대책 수립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08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우정사무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85720" y="714356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9" tIns="44941" rIns="89939" bIns="44941" anchor="ctr">
            <a:noAutofit/>
          </a:bodyPr>
          <a:lstStyle/>
          <a:p>
            <a:pPr marL="0" lvl="0" indent="0" algn="l" defTabSz="135016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7. 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</a:t>
            </a:r>
            <a:r>
              <a:rPr lang="en-US" altLang="ko-KR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2015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년 </a:t>
            </a:r>
            <a:r>
              <a:rPr lang="ko-KR" altLang="en-US" sz="1900" spc="-100" dirty="0" err="1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정보화사업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통합관리 전문가</a:t>
            </a:r>
            <a:r>
              <a:rPr lang="en-US" altLang="ko-KR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(PMO) 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사업</a:t>
            </a:r>
            <a:endParaRPr lang="ko-KR" altLang="en-US" sz="1900" b="0" i="0" spc="-100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/>
              <a:ea typeface="HY견고딕"/>
              <a:sym typeface="Wingding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1770" y="1806546"/>
            <a:ext cx="9013126" cy="3681456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390" tIns="45667" rIns="91390" bIns="45667" anchor="ctr">
            <a:noAutofit/>
          </a:bodyPr>
          <a:lstStyle/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사업개요</a:t>
            </a:r>
          </a:p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 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추진배경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공공정보화 사업의 중소기업 사업 참여 확대에 따른 체계적인 사업관리 역량 미흡 등 위험증가</a:t>
            </a:r>
            <a:endParaRPr lang="en-US" altLang="ko-KR" sz="1400" b="0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    및 품질저하 우려</a:t>
            </a:r>
            <a:endParaRPr lang="en-US" altLang="ko-KR" sz="1400" b="0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 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사업기간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</a:t>
            </a:r>
            <a:r>
              <a:rPr lang="ko-KR" altLang="en-US" sz="1400" dirty="0" smtClean="0">
                <a:solidFill>
                  <a:srgbClr val="000000"/>
                </a:solidFill>
                <a:latin typeface="HY견고딕"/>
                <a:ea typeface="HY견고딕"/>
                <a:sym typeface="Wingdings"/>
              </a:rPr>
              <a:t>‘1</a:t>
            </a:r>
            <a:r>
              <a:rPr lang="en-US" altLang="ko-KR" sz="1400" dirty="0" smtClean="0">
                <a:solidFill>
                  <a:srgbClr val="000000"/>
                </a:solidFill>
                <a:latin typeface="HY견고딕"/>
                <a:ea typeface="HY견고딕"/>
                <a:sym typeface="Wingdings"/>
              </a:rPr>
              <a:t>5</a:t>
            </a:r>
            <a:r>
              <a:rPr lang="ko-KR" altLang="en-US" sz="1400" dirty="0" smtClean="0">
                <a:solidFill>
                  <a:srgbClr val="000000"/>
                </a:solidFill>
                <a:latin typeface="HY견고딕"/>
                <a:ea typeface="HY견고딕"/>
                <a:sym typeface="Wingdings"/>
              </a:rPr>
              <a:t>. </a:t>
            </a:r>
            <a:r>
              <a:rPr lang="en-US" altLang="ko-KR" sz="1400" dirty="0" smtClean="0">
                <a:solidFill>
                  <a:srgbClr val="000000"/>
                </a:solidFill>
                <a:latin typeface="HY견고딕"/>
                <a:ea typeface="HY견고딕"/>
                <a:sym typeface="Wingdings"/>
              </a:rPr>
              <a:t>2</a:t>
            </a:r>
            <a:r>
              <a:rPr lang="ko-KR" altLang="en-US" sz="1400" dirty="0" smtClean="0">
                <a:solidFill>
                  <a:srgbClr val="000000"/>
                </a:solidFill>
                <a:latin typeface="HY견고딕"/>
                <a:ea typeface="HY견고딕"/>
                <a:sym typeface="Wingdings"/>
              </a:rPr>
              <a:t>월 </a:t>
            </a:r>
            <a:r>
              <a:rPr lang="en-US" altLang="ko-KR" sz="1400" dirty="0" smtClean="0">
                <a:solidFill>
                  <a:srgbClr val="000000"/>
                </a:solidFill>
                <a:latin typeface="HY견고딕"/>
                <a:ea typeface="HY견고딕"/>
                <a:sym typeface="Wingdings"/>
              </a:rPr>
              <a:t>~</a:t>
            </a:r>
            <a:r>
              <a:rPr lang="ko-KR" altLang="en-US" sz="1400" dirty="0" smtClean="0">
                <a:solidFill>
                  <a:srgbClr val="000000"/>
                </a:solidFill>
                <a:latin typeface="HY견고딕"/>
                <a:ea typeface="HY견고딕"/>
                <a:sym typeface="Wingdings"/>
              </a:rPr>
              <a:t>‘1</a:t>
            </a:r>
            <a:r>
              <a:rPr lang="en-US" altLang="ko-KR" sz="1400" dirty="0" smtClean="0">
                <a:solidFill>
                  <a:srgbClr val="000000"/>
                </a:solidFill>
                <a:latin typeface="HY견고딕"/>
                <a:ea typeface="HY견고딕"/>
                <a:sym typeface="Wingdings"/>
              </a:rPr>
              <a:t>6</a:t>
            </a:r>
            <a:r>
              <a:rPr lang="ko-KR" altLang="en-US" sz="1400" dirty="0" smtClean="0">
                <a:solidFill>
                  <a:srgbClr val="000000"/>
                </a:solidFill>
                <a:latin typeface="HY견고딕"/>
                <a:ea typeface="HY견고딕"/>
                <a:sym typeface="Wingdings"/>
              </a:rPr>
              <a:t>. </a:t>
            </a:r>
            <a:r>
              <a:rPr lang="en-US" altLang="ko-KR" sz="1400" dirty="0" smtClean="0">
                <a:solidFill>
                  <a:srgbClr val="000000"/>
                </a:solidFill>
                <a:latin typeface="HY견고딕"/>
                <a:ea typeface="HY견고딕"/>
                <a:sym typeface="Wingdings"/>
              </a:rPr>
              <a:t>3</a:t>
            </a:r>
            <a:r>
              <a:rPr lang="ko-KR" altLang="en-US" sz="1400" dirty="0" smtClean="0">
                <a:solidFill>
                  <a:srgbClr val="000000"/>
                </a:solidFill>
                <a:latin typeface="HY견고딕"/>
                <a:ea typeface="HY견고딕"/>
                <a:sym typeface="Wingdings"/>
              </a:rPr>
              <a:t>월 </a:t>
            </a:r>
            <a:endParaRPr lang="en-US" altLang="ko-KR" sz="140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주요내용</a:t>
            </a:r>
          </a:p>
          <a:p>
            <a:pPr lvl="0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o 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`</a:t>
            </a:r>
            <a:r>
              <a:rPr lang="ko-KR" altLang="en-US" sz="1400" b="0" i="0" spc="5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정보화사업</a:t>
            </a:r>
            <a:r>
              <a:rPr lang="ko-KR" altLang="en-US" sz="1400" spc="5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관리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전문가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(PMO)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운용을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통한 사업수행 관리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·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감독</a:t>
            </a:r>
            <a:endParaRPr lang="ko-KR" altLang="en-US" sz="1400" b="0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just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 </a:t>
            </a:r>
            <a:r>
              <a:rPr lang="ko-KR" altLang="en-US" sz="1400" b="0" i="0" spc="5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정보화사업의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체계적 관리를 위한 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“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사업관리 표준가이드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”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정비</a:t>
            </a:r>
          </a:p>
          <a:p>
            <a:pPr marL="0" lvl="0" indent="0" algn="just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o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업무 분야별 내부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PMO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인력 양성 및 사업관리 역량 강화</a:t>
            </a:r>
            <a:endParaRPr lang="ko-KR" altLang="en-US" sz="14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lvl="0" algn="just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사업성격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b="0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위탁용역 사업</a:t>
            </a:r>
            <a:endParaRPr lang="ko-KR" altLang="en-US" sz="16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사업자 선정방식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 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공개경쟁(협상에 의한 계약체결) </a:t>
            </a: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소요예산(예상)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  <a:r>
              <a:rPr lang="ko-KR" altLang="en-US" sz="14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:</a:t>
            </a:r>
            <a:r>
              <a:rPr lang="ko-KR" altLang="en-US" sz="16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en-US" altLang="ko-KR" sz="16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4.8</a:t>
            </a:r>
            <a:r>
              <a:rPr lang="ko-KR" altLang="en-US" sz="1600" b="0" i="0" spc="5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ko-KR" altLang="en-US" sz="16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추진일정</a:t>
            </a:r>
            <a:endParaRPr lang="en-US" altLang="ko-KR" sz="1600" b="1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endParaRPr lang="ko-KR" altLang="en-US" sz="1600" b="1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</p:txBody>
      </p:sp>
      <p:graphicFrame>
        <p:nvGraphicFramePr>
          <p:cNvPr id="5" name="표 4"/>
          <p:cNvGraphicFramePr/>
          <p:nvPr/>
        </p:nvGraphicFramePr>
        <p:xfrm>
          <a:off x="164275" y="5489035"/>
          <a:ext cx="8438190" cy="1297551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32557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1/4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입찰공고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,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사업자 선정</a:t>
                      </a:r>
                      <a:r>
                        <a:rPr lang="en-US" altLang="ko-KR" sz="1400" b="0" i="0" spc="5" baseline="0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baseline="0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및 계약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~2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3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중간보고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8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323955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6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1/4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종료보고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6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3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/>
          <p:cNvSpPr/>
          <p:nvPr/>
        </p:nvSpPr>
        <p:spPr bwMode="auto">
          <a:xfrm>
            <a:off x="3143240" y="2633771"/>
            <a:ext cx="3239934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en-US" altLang="ko-KR" sz="2800" dirty="0">
              <a:ln w="12700" cmpd="sng">
                <a:solidFill>
                  <a:schemeClr val="tx1">
                    <a:lumMod val="95000"/>
                    <a:lumOff val="5000"/>
                    <a:alpha val="49000"/>
                  </a:schemeClr>
                </a:solidFill>
                <a:prstDash val="solid"/>
                <a:miter lim="800000"/>
              </a:ln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tx2">
                      <a:lumMod val="75000"/>
                    </a:schemeClr>
                  </a:gs>
                  <a:gs pos="100000">
                    <a:schemeClr val="tx2">
                      <a:lumMod val="50000"/>
                    </a:schemeClr>
                  </a:gs>
                </a:gsLst>
                <a:lin ang="5400000" scaled="0"/>
              </a:gradFill>
              <a:effectLst>
                <a:outerShdw dist="63500" dir="2700000" algn="tl" rotWithShape="0">
                  <a:schemeClr val="bg1">
                    <a:lumMod val="95000"/>
                    <a:alpha val="91000"/>
                  </a:scheme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0" name="직사각형 9"/>
          <p:cNvSpPr/>
          <p:nvPr/>
        </p:nvSpPr>
        <p:spPr bwMode="auto">
          <a:xfrm>
            <a:off x="2928926" y="3000372"/>
            <a:ext cx="385765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800" dirty="0" smtClean="0">
                <a:ln w="12700" cmpd="sng">
                  <a:solidFill>
                    <a:schemeClr val="tx1">
                      <a:lumMod val="95000"/>
                      <a:lumOff val="5000"/>
                      <a:alpha val="49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dist="63500" dir="2700000" algn="tl" rotWithShape="0">
                    <a:schemeClr val="bg1">
                      <a:lumMod val="95000"/>
                      <a:alpha val="91000"/>
                    </a:scheme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2800" dirty="0" smtClean="0">
                <a:ln w="12700" cmpd="sng">
                  <a:solidFill>
                    <a:schemeClr val="tx1">
                      <a:lumMod val="95000"/>
                      <a:lumOff val="5000"/>
                      <a:alpha val="49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dist="63500" dir="2700000" algn="tl" rotWithShape="0">
                    <a:schemeClr val="bg1">
                      <a:lumMod val="95000"/>
                      <a:alpha val="91000"/>
                    </a:scheme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우편 정보화 </a:t>
            </a:r>
            <a:r>
              <a:rPr lang="en-US" altLang="ko-KR" sz="2800" dirty="0" smtClean="0">
                <a:ln w="12700" cmpd="sng">
                  <a:solidFill>
                    <a:schemeClr val="tx1">
                      <a:lumMod val="95000"/>
                      <a:lumOff val="5000"/>
                      <a:alpha val="49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dist="63500" dir="2700000" algn="tl" rotWithShape="0">
                    <a:schemeClr val="bg1">
                      <a:lumMod val="95000"/>
                      <a:alpha val="91000"/>
                    </a:scheme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-</a:t>
            </a:r>
            <a:endParaRPr lang="en-US" altLang="ko-KR" sz="2800" dirty="0">
              <a:ln w="12700" cmpd="sng">
                <a:solidFill>
                  <a:schemeClr val="tx1">
                    <a:lumMod val="95000"/>
                    <a:lumOff val="5000"/>
                    <a:alpha val="49000"/>
                  </a:schemeClr>
                </a:solidFill>
                <a:prstDash val="solid"/>
                <a:miter lim="800000"/>
              </a:ln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tx2">
                      <a:lumMod val="75000"/>
                    </a:schemeClr>
                  </a:gs>
                  <a:gs pos="100000">
                    <a:schemeClr val="tx2">
                      <a:lumMod val="50000"/>
                    </a:schemeClr>
                  </a:gs>
                </a:gsLst>
                <a:lin ang="5400000" scaled="0"/>
              </a:gradFill>
              <a:effectLst>
                <a:outerShdw dist="63500" dir="2700000" algn="tl" rotWithShape="0">
                  <a:schemeClr val="bg1">
                    <a:lumMod val="95000"/>
                    <a:alpha val="91000"/>
                  </a:scheme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우편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85720" y="714356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9" tIns="44941" rIns="89939" bIns="44941" anchor="ctr">
            <a:noAutofit/>
          </a:bodyPr>
          <a:lstStyle/>
          <a:p>
            <a:pPr marL="0" lvl="0" indent="0" algn="l" defTabSz="135016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1.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 우편업무용 전산장비</a:t>
            </a: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(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노후</a:t>
            </a: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PC 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및 부가장비</a:t>
            </a: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) 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도입 </a:t>
            </a: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· 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설치</a:t>
            </a:r>
            <a:endParaRPr lang="ko-KR" altLang="en-US" sz="1900" b="0" i="0" spc="-100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/>
              <a:ea typeface="HY견고딕"/>
              <a:sym typeface="Wingding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1770" y="1571612"/>
            <a:ext cx="9013126" cy="378780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390" tIns="45667" rIns="91390" bIns="45667" anchor="ctr">
            <a:noAutofit/>
          </a:bodyPr>
          <a:lstStyle/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사업개요</a:t>
            </a:r>
          </a:p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o 노후 장비의 적기 교체 및 신규 수요 장비의 보급으로 우편업무 정보화 확대와 우편물류시스템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</a:t>
            </a:r>
            <a:r>
              <a:rPr lang="en-US" altLang="ko-KR" sz="1400" b="0" i="0" spc="5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PostNet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의</a:t>
            </a:r>
            <a:endParaRPr lang="en-US" altLang="ko-KR" sz="1400" b="0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   안정적 운용을 통한 우편서비스 경쟁력 강화</a:t>
            </a:r>
            <a:endParaRPr lang="en-US" altLang="ko-KR" sz="1400" b="0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ts val="5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endParaRPr lang="ko-KR" altLang="en-US" sz="20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주요내용</a:t>
            </a: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o 사용자의 편리성과 우편업무 운영에 적합한 전산장비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(PC,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통합프린터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,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전자저울 등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도입</a:t>
            </a:r>
          </a:p>
          <a:p>
            <a:pPr marL="0" lvl="0" indent="0" algn="just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도입장비에 대한 하자보수 및 유지관리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(1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년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</a:t>
            </a:r>
          </a:p>
          <a:p>
            <a:pPr marL="0" lvl="0" indent="0" algn="just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endParaRPr lang="en-US" altLang="ko-KR" sz="500" b="0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just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사업성격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b="0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S</a:t>
            </a:r>
            <a:r>
              <a:rPr lang="en-US" altLang="ko-KR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/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W사업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정보시스템 구축사업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</a:t>
            </a:r>
            <a:endParaRPr lang="ko-KR" altLang="en-US" sz="16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사업자 선정방식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: 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공개경쟁(협상에 의한 계약체결) </a:t>
            </a: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소요예산(예상</a:t>
            </a:r>
            <a:r>
              <a:rPr lang="ko-KR" altLang="en-US" sz="1600" b="1" i="0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  </a:t>
            </a:r>
            <a:r>
              <a:rPr lang="ko-KR" altLang="en-US" sz="1600" b="1" i="0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b="0" i="0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  </a:t>
            </a:r>
            <a:r>
              <a:rPr lang="en-US" altLang="ko-KR" sz="1600" b="0" i="0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53</a:t>
            </a:r>
            <a:r>
              <a:rPr lang="ko-KR" altLang="en-US" sz="1600" b="0" i="0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ko-KR" altLang="en-US" sz="1600" b="0" i="0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추진일정</a:t>
            </a:r>
            <a:endParaRPr lang="en-US" altLang="ko-KR" sz="1600" b="1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endParaRPr lang="ko-KR" altLang="en-US" sz="1600" b="1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</p:txBody>
      </p:sp>
      <p:graphicFrame>
        <p:nvGraphicFramePr>
          <p:cNvPr id="7" name="표 6"/>
          <p:cNvGraphicFramePr/>
          <p:nvPr/>
        </p:nvGraphicFramePr>
        <p:xfrm>
          <a:off x="172988" y="5131845"/>
          <a:ext cx="8438190" cy="1297551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32557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1/4분기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제안요청서 검토 및 내부 심의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2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03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2/4분기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입찰 공고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,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사업자 선정 및 계약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04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 ~ 06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323955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3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장비 설치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,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검사 및 사업 인수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7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09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우편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85720" y="714356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9" tIns="44941" rIns="89939" bIns="44941" anchor="ctr">
            <a:noAutofit/>
          </a:bodyPr>
          <a:lstStyle/>
          <a:p>
            <a:pPr marL="0" lvl="0" indent="0" algn="l" defTabSz="135016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2.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 우편업무용 전산장비</a:t>
            </a:r>
            <a:r>
              <a:rPr lang="en-US" altLang="ko-KR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(PDA</a:t>
            </a: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) 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도입</a:t>
            </a: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·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설치</a:t>
            </a: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</a:t>
            </a:r>
            <a:endParaRPr lang="ko-KR" altLang="en-US" sz="1900" b="0" i="0" spc="-100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/>
              <a:ea typeface="HY견고딕"/>
              <a:sym typeface="Wingding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1770" y="1643050"/>
            <a:ext cx="9013126" cy="3681456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390" tIns="45667" rIns="91390" bIns="45667" anchor="ctr">
            <a:noAutofit/>
          </a:bodyPr>
          <a:lstStyle/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사업개요</a:t>
            </a:r>
          </a:p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노후화된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우편업무용 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PDA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를 적기 교체 보급하여 우편업무의 정보화 기반 확충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,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업무 생산성 및 효율성</a:t>
            </a:r>
            <a:endParaRPr lang="en-US" altLang="ko-KR" sz="140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  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제고를 통한 우편서비스 경쟁력 강화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 </a:t>
            </a:r>
            <a:endParaRPr lang="ko-KR" altLang="ko-KR" sz="1400" b="0" i="0" spc="5" dirty="0"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주요내용</a:t>
            </a:r>
          </a:p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o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현장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집배원의 운용 편리성과 업무 생산성 향상을 위하여 우편업무 운용에 적합한 최적의 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PDA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도입</a:t>
            </a:r>
          </a:p>
          <a:p>
            <a:pPr marL="0" lvl="0" indent="0" algn="just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도입장비에 대한 하자보수 및 유지관리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(1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년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</a:t>
            </a:r>
          </a:p>
          <a:p>
            <a:pPr marL="0" lvl="0" indent="0" algn="just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사업성격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b="0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ko-KR" altLang="en-US" sz="1600" b="0" i="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S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/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W사업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정보시스템 구축사업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</a:t>
            </a:r>
            <a:endParaRPr lang="ko-KR" altLang="en-US" sz="1400" b="0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사업자 선정방식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: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공개경쟁(협상에 의한 계약체결) </a:t>
            </a: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소요예산(예상)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b="0" i="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en-US" altLang="ko-KR" sz="16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73</a:t>
            </a:r>
            <a:r>
              <a:rPr lang="ko-KR" altLang="en-US" sz="1600" b="0" i="0" spc="5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ko-KR" altLang="en-US" sz="16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추진일정</a:t>
            </a:r>
            <a:endParaRPr lang="en-US" altLang="ko-KR" sz="1600" b="1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endParaRPr lang="ko-KR" altLang="en-US" sz="1600" b="1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</p:txBody>
      </p:sp>
      <p:graphicFrame>
        <p:nvGraphicFramePr>
          <p:cNvPr id="5" name="표 4"/>
          <p:cNvGraphicFramePr/>
          <p:nvPr/>
        </p:nvGraphicFramePr>
        <p:xfrm>
          <a:off x="152892" y="5143512"/>
          <a:ext cx="8438190" cy="1297551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32557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1/4분기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제안요청서 검토 및 내부 심의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2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03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2/4분기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입찰 공고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,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사업자 선정 및 계약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04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 ~ 06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323955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3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장비 설치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,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검사 및 사업 인수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7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09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3"/>
            <a:ext cx="7215238" cy="584775"/>
          </a:xfrm>
          <a:prstGeom prst="rect">
            <a:avLst/>
          </a:prstGeom>
          <a:noFill/>
        </p:spPr>
        <p:txBody>
          <a:bodyPr wrap="square" lIns="91430" tIns="45716" rIns="91430" bIns="45716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우편</a:t>
            </a:r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85720" y="714357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0" tIns="44936" rIns="89930" bIns="44936" anchor="ctr">
            <a:noAutofit/>
          </a:bodyPr>
          <a:lstStyle/>
          <a:p>
            <a:pPr defTabSz="1350033"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3.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 우편 개인정보 이력관리 시스템 </a:t>
            </a:r>
            <a:r>
              <a:rPr lang="ko-KR" altLang="en-US" sz="1900" spc="-100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구축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31770" y="1604932"/>
            <a:ext cx="9013126" cy="3681456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380" tIns="45663" rIns="91380" bIns="45663" anchor="ctr">
            <a:noAutofit/>
          </a:bodyPr>
          <a:lstStyle/>
          <a:p>
            <a:pPr defTabSz="1350033">
              <a:lnSpc>
                <a:spcPct val="13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사업개요</a:t>
            </a:r>
          </a:p>
          <a:p>
            <a:pPr defTabSz="1350033">
              <a:lnSpc>
                <a:spcPct val="130000"/>
              </a:lnSpc>
              <a:spcAft>
                <a:spcPts val="30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 우편고객의 개인정보 조회 및 출력 등 개인정보 처리과정에 대한 이력관리를 통해 </a:t>
            </a:r>
            <a:endParaRPr lang="en-US" altLang="ko-KR" sz="140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13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   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고객 개인정보 내부통제 강화방안 마련 및 정보보안 사고 예방</a:t>
            </a:r>
            <a:endParaRPr lang="en-US" altLang="ko-KR" sz="140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13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endParaRPr lang="en-US" altLang="ko-KR" sz="60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13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주요내용</a:t>
            </a:r>
          </a:p>
          <a:p>
            <a:pPr defTabSz="1350033">
              <a:lnSpc>
                <a:spcPct val="130000"/>
              </a:lnSpc>
              <a:spcAft>
                <a:spcPts val="60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개인정보 처리 내역에 대한 이력관리 시스템 구축</a:t>
            </a:r>
            <a:endParaRPr lang="en-US" altLang="ko-KR" sz="140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130000"/>
              </a:lnSpc>
              <a:spcAft>
                <a:spcPts val="60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  -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다양한 조건에 의한 조회이력 및 통계 등 관리기능 구현</a:t>
            </a:r>
            <a:endParaRPr lang="en-US" altLang="ko-KR" sz="140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사업성격 </a:t>
            </a: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시스템</a:t>
            </a: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(H/W, S/W)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구축</a:t>
            </a:r>
            <a:endParaRPr lang="ko-KR" altLang="en-US" sz="160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사업자 선정방식 </a:t>
            </a: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공개경쟁(협상에 의한 계약체결) </a:t>
            </a:r>
          </a:p>
          <a:p>
            <a:pPr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소요예산(예상) </a:t>
            </a:r>
            <a:r>
              <a:rPr lang="ko-KR" altLang="en-US" sz="1600" b="1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  <a:r>
              <a:rPr lang="ko-KR" altLang="en-US" sz="1600" b="1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en-US" altLang="ko-KR" sz="16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18.5</a:t>
            </a:r>
            <a:r>
              <a:rPr lang="ko-KR" altLang="en-US" sz="1600" spc="5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ko-KR" altLang="en-US" sz="160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추진일정</a:t>
            </a:r>
            <a:endParaRPr lang="en-US" altLang="ko-KR" sz="1600" b="1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endParaRPr lang="ko-KR" altLang="en-US" sz="1600" b="1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</p:txBody>
      </p:sp>
      <p:graphicFrame>
        <p:nvGraphicFramePr>
          <p:cNvPr id="5" name="표 4"/>
          <p:cNvGraphicFramePr/>
          <p:nvPr/>
        </p:nvGraphicFramePr>
        <p:xfrm>
          <a:off x="142844" y="5079613"/>
          <a:ext cx="8438190" cy="1278345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304805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32557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1/4분기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사업기본계획 수립 및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심의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2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~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3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2/4분기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사업자 선정 및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계약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,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구축 추진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4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323955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3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상용</a:t>
                      </a:r>
                      <a:r>
                        <a:rPr lang="en-US" altLang="ko-KR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S/W 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및 구축 완료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10월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3"/>
            <a:ext cx="7215238" cy="584775"/>
          </a:xfrm>
          <a:prstGeom prst="rect">
            <a:avLst/>
          </a:prstGeom>
          <a:noFill/>
        </p:spPr>
        <p:txBody>
          <a:bodyPr wrap="square" lIns="91430" tIns="45716" rIns="91430" bIns="45716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우편</a:t>
            </a:r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85720" y="714357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0" tIns="44936" rIns="89930" bIns="44936" anchor="ctr">
            <a:noAutofit/>
          </a:bodyPr>
          <a:lstStyle/>
          <a:p>
            <a:pPr defTabSz="1350033"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4.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 </a:t>
            </a:r>
            <a:r>
              <a:rPr lang="ko-KR" altLang="en-US" sz="1900" spc="-100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무인우체국 확대 구축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31770" y="1747808"/>
            <a:ext cx="9013126" cy="3681456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380" tIns="45663" rIns="91380" bIns="45663" anchor="ctr">
            <a:noAutofit/>
          </a:bodyPr>
          <a:lstStyle/>
          <a:p>
            <a:pPr defTabSz="1350033">
              <a:lnSpc>
                <a:spcPct val="13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사업개요</a:t>
            </a:r>
          </a:p>
          <a:p>
            <a:pPr defTabSz="1350033">
              <a:lnSpc>
                <a:spcPct val="13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 우편물 접수</a:t>
            </a: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.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배달 업무에 </a:t>
            </a: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ICT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를 적용한 무인우체국을 통해 고객편익증진과 우정사업 경영개선 기반마련</a:t>
            </a:r>
          </a:p>
          <a:p>
            <a:pPr defTabSz="1350033">
              <a:lnSpc>
                <a:spcPct val="13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 </a:t>
            </a:r>
            <a:r>
              <a:rPr lang="ko-KR" altLang="en-US" sz="1400" spc="5" dirty="0" err="1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우편창구망이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분포되지 않은 지역에 무인우체국을 구축하여 수익성증대와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대국민 보편적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서비스 제공</a:t>
            </a:r>
            <a:endParaRPr lang="ko-KR" altLang="ko-KR" sz="1400" spc="5" dirty="0"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20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주요내용</a:t>
            </a:r>
          </a:p>
          <a:p>
            <a:pPr defTabSz="1350033">
              <a:lnSpc>
                <a:spcPct val="13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 무인우체국 부스 구축 </a:t>
            </a: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(CCTV, UPS, </a:t>
            </a:r>
            <a:r>
              <a:rPr lang="ko-KR" altLang="en-US" sz="1400" spc="5" dirty="0" err="1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냉난방기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포함</a:t>
            </a: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</a:t>
            </a:r>
            <a:endParaRPr lang="ko-KR" altLang="en-US" sz="140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algn="just"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접수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·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배달 </a:t>
            </a:r>
            <a:r>
              <a:rPr lang="ko-KR" altLang="en-US" sz="1400" spc="5" dirty="0" err="1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통합기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도입 </a:t>
            </a: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접수중심</a:t>
            </a: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,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배달중심</a:t>
            </a: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</a:t>
            </a:r>
            <a:endParaRPr lang="ko-KR" altLang="en-US" sz="140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algn="just"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 무인안내장치</a:t>
            </a: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(KIOSK)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및 화상상담시스템 설치</a:t>
            </a:r>
          </a:p>
          <a:p>
            <a:pPr algn="just" defTabSz="1350033">
              <a:lnSpc>
                <a:spcPct val="20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사업성격 </a:t>
            </a:r>
            <a:r>
              <a:rPr lang="ko-KR" altLang="en-US" sz="1400" b="1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H/W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시스템 구축</a:t>
            </a:r>
          </a:p>
          <a:p>
            <a:pPr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사업자 선정방식 </a:t>
            </a:r>
            <a:r>
              <a:rPr lang="ko-KR" altLang="en-US" sz="1400" b="1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공개경쟁(협상에 의한 계약체결) </a:t>
            </a:r>
          </a:p>
          <a:p>
            <a:pPr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소요예산(예상</a:t>
            </a:r>
            <a:r>
              <a:rPr lang="ko-KR" altLang="en-US" sz="1600" b="1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  </a:t>
            </a:r>
            <a:r>
              <a:rPr lang="ko-KR" altLang="en-US" sz="1400" b="1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:  </a:t>
            </a:r>
            <a:r>
              <a:rPr lang="en-US" altLang="ko-KR" sz="1600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7</a:t>
            </a:r>
            <a:r>
              <a:rPr lang="ko-KR" altLang="en-US" sz="1600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ko-KR" altLang="en-US" sz="1400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추진일정</a:t>
            </a:r>
            <a:endParaRPr lang="en-US" altLang="ko-KR" sz="1600" b="1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endParaRPr lang="ko-KR" altLang="en-US" sz="1600" b="1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</p:txBody>
      </p:sp>
      <p:graphicFrame>
        <p:nvGraphicFramePr>
          <p:cNvPr id="5" name="표 4"/>
          <p:cNvGraphicFramePr/>
          <p:nvPr/>
        </p:nvGraphicFramePr>
        <p:xfrm>
          <a:off x="164275" y="5346159"/>
          <a:ext cx="8438190" cy="1297551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32557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2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사업기본계획 수립 및 심의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6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3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사업자 선정 및 계약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9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323955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4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무인우체국 확대 구축 완료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2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우편전문</a:t>
            </a:r>
            <a:r>
              <a:rPr lang="en-US" altLang="ko-KR" sz="3200" b="1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85720" y="714356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9" tIns="44941" rIns="89939" bIns="44941" anchor="ctr">
            <a:noAutofit/>
          </a:bodyPr>
          <a:lstStyle/>
          <a:p>
            <a:pPr marL="0" lvl="0" indent="0" algn="l" defTabSz="135016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5.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 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무인우편창구 유지관리 및  업무위탁용역 선정 </a:t>
            </a:r>
            <a:endParaRPr lang="ko-KR" altLang="en-US" sz="1900" b="0" i="0" spc="-100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/>
              <a:ea typeface="HY견고딕"/>
              <a:sym typeface="Wingding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1770" y="1606519"/>
            <a:ext cx="9013126" cy="3681456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390" tIns="45667" rIns="91390" bIns="45667" anchor="ctr">
            <a:noAutofit/>
          </a:bodyPr>
          <a:lstStyle/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사업개요</a:t>
            </a:r>
          </a:p>
          <a:p>
            <a:pPr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o  우정사업관서 옥내 </a:t>
            </a:r>
            <a:r>
              <a:rPr lang="ko-KR" altLang="en-US" sz="1400" dirty="0" err="1" smtClean="0"/>
              <a:t>ㆍ</a:t>
            </a:r>
            <a:r>
              <a:rPr lang="ko-KR" altLang="en-US" sz="1400" b="0" i="0" spc="5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외에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설치되어 운용중인 무인우편창구의 유지관리 및 업무위탁 용역이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‘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15.12.31</a:t>
            </a:r>
          </a:p>
          <a:p>
            <a:pPr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    자로 만료됨에 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따라 차기 사업자 선정하고자 함</a:t>
            </a:r>
            <a:endParaRPr lang="ko-KR" altLang="ko-KR" sz="1400" b="0" i="0" spc="5" dirty="0"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주요내용</a:t>
            </a:r>
          </a:p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o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무인우편창구 유지관리용역 신규사업자 선정</a:t>
            </a:r>
            <a:endParaRPr lang="en-US" altLang="ko-KR" sz="140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 -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대상사업 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: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무인우편창구 유지관리 및 옥외용 보안용역 등 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2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개 사업</a:t>
            </a:r>
            <a:endParaRPr lang="ko-KR" altLang="en-US" sz="14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just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사업성격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b="0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위탁용역 사업</a:t>
            </a:r>
            <a:endParaRPr lang="ko-KR" altLang="en-US" sz="16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사업자 선정방식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 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공개경쟁(협상에 의한 계약체결) </a:t>
            </a: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소요예산(예상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  </a:t>
            </a:r>
            <a:r>
              <a:rPr lang="ko-KR" altLang="en-US" sz="14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: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en-US" altLang="ko-KR" sz="16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37</a:t>
            </a:r>
            <a:r>
              <a:rPr lang="ko-KR" altLang="en-US" sz="1600" b="0" i="0" spc="5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ko-KR" altLang="en-US" sz="16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추진일정</a:t>
            </a:r>
            <a:endParaRPr lang="en-US" altLang="ko-KR" sz="1600" b="1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endParaRPr lang="ko-KR" altLang="en-US" sz="1600" b="1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</p:txBody>
      </p:sp>
      <p:graphicFrame>
        <p:nvGraphicFramePr>
          <p:cNvPr id="5" name="표 4"/>
          <p:cNvGraphicFramePr/>
          <p:nvPr/>
        </p:nvGraphicFramePr>
        <p:xfrm>
          <a:off x="164275" y="5072074"/>
          <a:ext cx="8438190" cy="1297551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32557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4</a:t>
                      </a:r>
                      <a:r>
                        <a:rPr lang="ko-KR" altLang="en-US" sz="1400" b="0" i="0" spc="5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사업기본계획 수립 및 심의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10</a:t>
                      </a:r>
                      <a:r>
                        <a:rPr lang="ko-KR" altLang="en-US" sz="140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</a:t>
                      </a:r>
                      <a:r>
                        <a:rPr lang="en-US" altLang="ko-KR" sz="140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11</a:t>
                      </a:r>
                      <a:r>
                        <a:rPr lang="ko-KR" altLang="en-US" sz="140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4</a:t>
                      </a:r>
                      <a:r>
                        <a:rPr lang="ko-KR" altLang="en-US" sz="1400" b="0" i="0" spc="5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사업자 선정 및 계약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12</a:t>
                      </a:r>
                      <a:r>
                        <a:rPr lang="ko-KR" altLang="en-US" sz="140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323955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-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baseline="0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baseline="0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무인우편창구 </a:t>
                      </a:r>
                      <a:r>
                        <a:rPr lang="ko-KR" altLang="en-US" sz="1400" b="0" i="0" spc="5" baseline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유지관리 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바탕" pitchFamily="18" charset="-127"/>
                          <a:ea typeface="바탕" pitchFamily="18" charset="-127"/>
                          <a:sym typeface="Wingdings"/>
                        </a:rPr>
                        <a:t>’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6.1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~17.12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3"/>
            <a:ext cx="7215238" cy="584775"/>
          </a:xfrm>
          <a:prstGeom prst="rect">
            <a:avLst/>
          </a:prstGeom>
          <a:noFill/>
        </p:spPr>
        <p:txBody>
          <a:bodyPr wrap="square" lIns="91430" tIns="45716" rIns="91430" bIns="45716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우편</a:t>
            </a:r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85720" y="714357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0" tIns="44936" rIns="89930" bIns="44936" anchor="ctr">
            <a:noAutofit/>
          </a:bodyPr>
          <a:lstStyle/>
          <a:p>
            <a:pPr defTabSz="1350033"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6.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 </a:t>
            </a:r>
            <a:r>
              <a:rPr lang="ko-KR" altLang="en-US" sz="1900" spc="-100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우편정보시스템 고도화 </a:t>
            </a:r>
            <a:r>
              <a:rPr lang="en-US" altLang="ko-KR" sz="1900" spc="-100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ISP </a:t>
            </a:r>
            <a:r>
              <a:rPr lang="ko-KR" altLang="en-US" sz="1900" spc="-100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수립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31770" y="1676370"/>
            <a:ext cx="9013126" cy="3681456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380" tIns="45663" rIns="91380" bIns="45663" anchor="ctr">
            <a:noAutofit/>
          </a:bodyPr>
          <a:lstStyle/>
          <a:p>
            <a:pPr defTabSz="1350033">
              <a:lnSpc>
                <a:spcPct val="13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사업개요</a:t>
            </a:r>
          </a:p>
          <a:p>
            <a:pPr defTabSz="1350033">
              <a:lnSpc>
                <a:spcPct val="13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우편물류 환경 변화에 능동적으로 대응하고</a:t>
            </a: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,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우편업무 효율성과 고객의 편의성 향상을 위해 </a:t>
            </a:r>
            <a:endParaRPr lang="en-US" altLang="ko-KR" sz="140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13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  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우편정보시스템 종합적인 개선방안 마련  </a:t>
            </a:r>
            <a:endParaRPr lang="ko-KR" altLang="ko-KR" sz="1400" spc="5" dirty="0"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20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주요내용</a:t>
            </a:r>
          </a:p>
          <a:p>
            <a:pPr defTabSz="1350033">
              <a:lnSpc>
                <a:spcPct val="13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우편업무 정보화 중장기 종합추진계획 수립 </a:t>
            </a:r>
          </a:p>
          <a:p>
            <a:pPr algn="just"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우편물류 환경변화에 따른 신규 서비스 개발</a:t>
            </a: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,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우편사업 내부통제 강화 및 카드 결제방안 마련</a:t>
            </a:r>
          </a:p>
          <a:p>
            <a:pPr algn="just"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인터넷우체국시스템 성능개선 및 고도화 추진</a:t>
            </a:r>
          </a:p>
          <a:p>
            <a:pPr algn="just" defTabSz="1350033">
              <a:lnSpc>
                <a:spcPct val="20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사업성격 </a:t>
            </a: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컨설팅</a:t>
            </a:r>
            <a:endParaRPr lang="en-US" altLang="ko-KR" sz="140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algn="just" defTabSz="1350033">
              <a:lnSpc>
                <a:spcPct val="20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사업자 선정방식 </a:t>
            </a: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공개경쟁(협상에 의한 계약체결) </a:t>
            </a:r>
          </a:p>
          <a:p>
            <a:pPr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소요예산(예상</a:t>
            </a:r>
            <a:r>
              <a:rPr lang="ko-KR" altLang="en-US" sz="1600" b="1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  </a:t>
            </a:r>
            <a:r>
              <a:rPr lang="ko-KR" altLang="en-US" sz="1600" b="1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  </a:t>
            </a:r>
            <a:r>
              <a:rPr lang="en-US" altLang="ko-KR" sz="16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4.7</a:t>
            </a:r>
            <a:r>
              <a:rPr lang="ko-KR" altLang="en-US" sz="1600" spc="5" dirty="0" err="1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ko-KR" altLang="en-US" sz="160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추진일정</a:t>
            </a:r>
            <a:endParaRPr lang="en-US" altLang="ko-KR" sz="1600" b="1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endParaRPr lang="ko-KR" altLang="en-US" sz="1600" b="1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</p:txBody>
      </p:sp>
      <p:graphicFrame>
        <p:nvGraphicFramePr>
          <p:cNvPr id="5" name="표 4"/>
          <p:cNvGraphicFramePr/>
          <p:nvPr/>
        </p:nvGraphicFramePr>
        <p:xfrm>
          <a:off x="164275" y="5346159"/>
          <a:ext cx="8438190" cy="1297551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32557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1/4분기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사업기본계획 수립 및 심의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사업자 선정 및 계약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2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3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323955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2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정보전략계획 수립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3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6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3"/>
            <a:ext cx="7215238" cy="584775"/>
          </a:xfrm>
          <a:prstGeom prst="rect">
            <a:avLst/>
          </a:prstGeom>
          <a:noFill/>
        </p:spPr>
        <p:txBody>
          <a:bodyPr wrap="square" lIns="91430" tIns="45716" rIns="91430" bIns="45716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우편</a:t>
            </a:r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85720" y="714357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0" tIns="44936" rIns="89930" bIns="44936" anchor="ctr">
            <a:noAutofit/>
          </a:bodyPr>
          <a:lstStyle/>
          <a:p>
            <a:pPr defTabSz="1350033"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7.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 </a:t>
            </a:r>
            <a:r>
              <a:rPr lang="ko-KR" altLang="en-US" sz="1900" spc="-100" dirty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인터넷우체국시스템 성능개선 및 고도화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31770" y="1747808"/>
            <a:ext cx="9013126" cy="3681456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380" tIns="45663" rIns="91380" bIns="45663" anchor="ctr">
            <a:noAutofit/>
          </a:bodyPr>
          <a:lstStyle/>
          <a:p>
            <a:pPr defTabSz="1350033">
              <a:lnSpc>
                <a:spcPct val="13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사업개요</a:t>
            </a:r>
          </a:p>
          <a:p>
            <a:pPr marL="271435" indent="-271435">
              <a:lnSpc>
                <a:spcPct val="150000"/>
              </a:lnSpc>
            </a:pP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우</a:t>
            </a:r>
            <a:r>
              <a:rPr lang="ko-KR" altLang="en-US" sz="1400" dirty="0">
                <a:latin typeface="HY헤드라인M" pitchFamily="18" charset="-127"/>
                <a:ea typeface="HY헤드라인M" pitchFamily="18" charset="-127"/>
              </a:rPr>
              <a:t>편물류 환경변화에 대응하고 고객 요구를 반영한 신규서비스 도입으로 인터넷우체국시스템 활성화</a:t>
            </a:r>
            <a:endParaRPr lang="en-US" altLang="ko-KR" sz="1400" dirty="0">
              <a:latin typeface="HY헤드라인M" pitchFamily="18" charset="-127"/>
              <a:ea typeface="HY헤드라인M" pitchFamily="18" charset="-127"/>
            </a:endParaRPr>
          </a:p>
          <a:p>
            <a:pPr marL="271435" indent="-271435">
              <a:lnSpc>
                <a:spcPct val="150000"/>
              </a:lnSpc>
            </a:pP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</a:t>
            </a:r>
            <a:r>
              <a:rPr lang="ko-KR" altLang="en-US" sz="1400" dirty="0">
                <a:latin typeface="HY헤드라인M" pitchFamily="18" charset="-127"/>
                <a:ea typeface="HY헤드라인M" pitchFamily="18" charset="-127"/>
              </a:rPr>
              <a:t> 최신 </a:t>
            </a:r>
            <a:r>
              <a:rPr lang="en-US" altLang="ko-KR" sz="1400" dirty="0">
                <a:latin typeface="HY헤드라인M" pitchFamily="18" charset="-127"/>
                <a:ea typeface="HY헤드라인M" pitchFamily="18" charset="-127"/>
              </a:rPr>
              <a:t>IT</a:t>
            </a:r>
            <a:r>
              <a:rPr lang="ko-KR" altLang="en-US" sz="1400" dirty="0">
                <a:latin typeface="HY헤드라인M" pitchFamily="18" charset="-127"/>
                <a:ea typeface="HY헤드라인M" pitchFamily="18" charset="-127"/>
              </a:rPr>
              <a:t>기술을 적용한 시스템 성능개선으로 사용자 편의성 향상</a:t>
            </a:r>
            <a:endParaRPr lang="ko-KR" altLang="ko-KR" sz="1400" spc="5" dirty="0"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20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주요내용</a:t>
            </a:r>
          </a:p>
          <a:p>
            <a:pPr defTabSz="1350033">
              <a:lnSpc>
                <a:spcPct val="13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액티브</a:t>
            </a: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X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대체</a:t>
            </a: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,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  <a:r>
              <a:rPr lang="ko-KR" altLang="en-US" sz="1400" spc="5" dirty="0" err="1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웹표준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적용 등 시스템구조를 개선하고</a:t>
            </a: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,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간편결제 서비스 등 신규서비스 도입</a:t>
            </a:r>
          </a:p>
          <a:p>
            <a:pPr algn="just"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고객성향 분석을 통한 홈페이지 전면 개편</a:t>
            </a: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,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우체국쇼핑 장바구니 통합으로 </a:t>
            </a:r>
            <a:r>
              <a:rPr lang="ko-KR" altLang="en-US" sz="1400" spc="5" dirty="0" err="1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원클릭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주문결제 도입</a:t>
            </a:r>
          </a:p>
          <a:p>
            <a:pPr algn="just"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오픈</a:t>
            </a:r>
            <a:r>
              <a:rPr lang="en-US" altLang="ko-KR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API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활용 민간기관과 연계한 </a:t>
            </a:r>
            <a:r>
              <a:rPr lang="ko-KR" altLang="en-US" sz="1400" spc="5" dirty="0" err="1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복지몰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신설 등 제휴서비스 확대로 </a:t>
            </a:r>
            <a:r>
              <a:rPr lang="ko-KR" altLang="en-US" sz="1400" spc="5" dirty="0" err="1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오픈플랫폼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기반 종합쇼핑몰 구축</a:t>
            </a:r>
          </a:p>
          <a:p>
            <a:pPr algn="just" defTabSz="1350033">
              <a:lnSpc>
                <a:spcPct val="20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사업성격 </a:t>
            </a: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시스템 구축</a:t>
            </a:r>
            <a:endParaRPr lang="en-US" altLang="ko-KR" sz="140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algn="just"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사업자 선정방식 </a:t>
            </a: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 </a:t>
            </a: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공개경쟁(협상에 의한 계약체결) </a:t>
            </a:r>
          </a:p>
          <a:p>
            <a:pPr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소요예산(예상</a:t>
            </a:r>
            <a:r>
              <a:rPr lang="ko-KR" altLang="en-US" sz="1600" b="1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  </a:t>
            </a: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en-US" altLang="ko-KR" sz="160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17.2</a:t>
            </a:r>
            <a:r>
              <a:rPr lang="ko-KR" altLang="en-US" sz="1600" spc="5" dirty="0" err="1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en-US" altLang="ko-KR" sz="140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추진일정</a:t>
            </a:r>
            <a:endParaRPr lang="en-US" altLang="ko-KR" sz="1600" b="1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033">
              <a:lnSpc>
                <a:spcPct val="150000"/>
              </a:lnSpc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endParaRPr lang="ko-KR" altLang="en-US" sz="1600" b="1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</p:txBody>
      </p:sp>
      <p:graphicFrame>
        <p:nvGraphicFramePr>
          <p:cNvPr id="5" name="표 4"/>
          <p:cNvGraphicFramePr/>
          <p:nvPr/>
        </p:nvGraphicFramePr>
        <p:xfrm>
          <a:off x="164275" y="5417597"/>
          <a:ext cx="8438190" cy="1297551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32557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2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사업기본계획 수립 및 심의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6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3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사업자 선정 및 계약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7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08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323955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4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시스템 구축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(ISP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결과에 따라 변경 가능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)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08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12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/>
          <p:cNvSpPr/>
          <p:nvPr/>
        </p:nvSpPr>
        <p:spPr bwMode="auto">
          <a:xfrm>
            <a:off x="3143240" y="2633771"/>
            <a:ext cx="3239934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en-US" altLang="ko-KR" sz="2800" dirty="0">
              <a:ln w="12700" cmpd="sng">
                <a:solidFill>
                  <a:schemeClr val="tx1">
                    <a:lumMod val="95000"/>
                    <a:lumOff val="5000"/>
                    <a:alpha val="49000"/>
                  </a:schemeClr>
                </a:solidFill>
                <a:prstDash val="solid"/>
                <a:miter lim="800000"/>
              </a:ln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tx2">
                      <a:lumMod val="75000"/>
                    </a:schemeClr>
                  </a:gs>
                  <a:gs pos="100000">
                    <a:schemeClr val="tx2">
                      <a:lumMod val="50000"/>
                    </a:schemeClr>
                  </a:gs>
                </a:gsLst>
                <a:lin ang="5400000" scaled="0"/>
              </a:gradFill>
              <a:effectLst>
                <a:outerShdw dist="63500" dir="2700000" algn="tl" rotWithShape="0">
                  <a:schemeClr val="bg1">
                    <a:lumMod val="95000"/>
                    <a:alpha val="91000"/>
                  </a:scheme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0" name="직사각형 9"/>
          <p:cNvSpPr/>
          <p:nvPr/>
        </p:nvSpPr>
        <p:spPr bwMode="auto">
          <a:xfrm>
            <a:off x="2928926" y="3000372"/>
            <a:ext cx="385765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800" dirty="0" smtClean="0">
                <a:ln w="12700" cmpd="sng">
                  <a:solidFill>
                    <a:schemeClr val="tx1">
                      <a:lumMod val="95000"/>
                      <a:lumOff val="5000"/>
                      <a:alpha val="49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dist="63500" dir="2700000" algn="tl" rotWithShape="0">
                    <a:schemeClr val="bg1">
                      <a:lumMod val="95000"/>
                      <a:alpha val="91000"/>
                    </a:scheme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2800" dirty="0" smtClean="0">
                <a:ln w="12700" cmpd="sng">
                  <a:solidFill>
                    <a:schemeClr val="tx1">
                      <a:lumMod val="95000"/>
                      <a:lumOff val="5000"/>
                      <a:alpha val="49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dist="63500" dir="2700000" algn="tl" rotWithShape="0">
                    <a:schemeClr val="bg1">
                      <a:lumMod val="95000"/>
                      <a:alpha val="91000"/>
                    </a:scheme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금융 정보화 </a:t>
            </a:r>
            <a:r>
              <a:rPr lang="en-US" altLang="ko-KR" sz="2800" dirty="0" smtClean="0">
                <a:ln w="12700" cmpd="sng">
                  <a:solidFill>
                    <a:schemeClr val="tx1">
                      <a:lumMod val="95000"/>
                      <a:lumOff val="5000"/>
                      <a:alpha val="49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dist="63500" dir="2700000" algn="tl" rotWithShape="0">
                    <a:schemeClr val="bg1">
                      <a:lumMod val="95000"/>
                      <a:alpha val="91000"/>
                    </a:scheme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-</a:t>
            </a:r>
            <a:endParaRPr lang="en-US" altLang="ko-KR" sz="2800" dirty="0">
              <a:ln w="12700" cmpd="sng">
                <a:solidFill>
                  <a:schemeClr val="tx1">
                    <a:lumMod val="95000"/>
                    <a:lumOff val="5000"/>
                    <a:alpha val="49000"/>
                  </a:schemeClr>
                </a:solidFill>
                <a:prstDash val="solid"/>
                <a:miter lim="800000"/>
              </a:ln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tx2">
                      <a:lumMod val="75000"/>
                    </a:schemeClr>
                  </a:gs>
                  <a:gs pos="100000">
                    <a:schemeClr val="tx2">
                      <a:lumMod val="50000"/>
                    </a:schemeClr>
                  </a:gs>
                </a:gsLst>
                <a:lin ang="5400000" scaled="0"/>
              </a:gradFill>
              <a:effectLst>
                <a:outerShdw dist="63500" dir="2700000" algn="tl" rotWithShape="0">
                  <a:schemeClr val="bg1">
                    <a:lumMod val="95000"/>
                    <a:alpha val="91000"/>
                  </a:scheme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금융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85720" y="714356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9" tIns="44941" rIns="89939" bIns="44941" anchor="ctr">
            <a:noAutofit/>
          </a:bodyPr>
          <a:lstStyle/>
          <a:p>
            <a:pPr marL="0" lvl="0" indent="0" algn="l" defTabSz="135016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1.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 금융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업무용 전산장비 도입</a:t>
            </a:r>
            <a:r>
              <a:rPr lang="en-US" altLang="ko-KR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(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노후</a:t>
            </a:r>
            <a:r>
              <a:rPr lang="en-US" altLang="ko-KR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PC 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및 부가장비</a:t>
            </a:r>
            <a:r>
              <a:rPr lang="en-US" altLang="ko-KR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)</a:t>
            </a:r>
            <a:endParaRPr lang="ko-KR" altLang="en-US" sz="1900" b="0" i="0" spc="-100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/>
              <a:ea typeface="HY견고딕"/>
              <a:sym typeface="Wingding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9468" y="1643050"/>
            <a:ext cx="9013126" cy="3681456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390" tIns="45667" rIns="91390" bIns="45667" anchor="ctr">
            <a:noAutofit/>
          </a:bodyPr>
          <a:lstStyle/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사업개요</a:t>
            </a:r>
          </a:p>
          <a:p>
            <a:pPr lvl="0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o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노후 장비의 적기 교체 및 신규 수요 장비의 보급으로 현업의 업무효율성 제고 및 금융서비스 경쟁력 강화</a:t>
            </a:r>
            <a:endParaRPr lang="ko-KR" altLang="ko-KR" sz="1400" b="0" i="0" spc="5" dirty="0"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주요내용</a:t>
            </a:r>
          </a:p>
          <a:p>
            <a:pPr lvl="0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o 내용연수 경과 등으로 인해 노후화된 금융업무용 전산장비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(PC, </a:t>
            </a:r>
            <a:r>
              <a:rPr lang="ko-KR" altLang="en-US" sz="1400" spc="5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핀패드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,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통장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프린터 등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를 사용자 편리성과</a:t>
            </a:r>
            <a:endParaRPr lang="en-US" altLang="ko-KR" sz="140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lvl="0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  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금융시스템 운용에 적합한 장비로 교체</a:t>
            </a:r>
            <a:endParaRPr lang="ko-KR" altLang="en-US" sz="1400" b="0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just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도입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장비에 대한 하자보수 및 유지관리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(1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년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</a:t>
            </a:r>
            <a:endParaRPr lang="ko-KR" altLang="en-US" sz="1400" b="0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just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사업성격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b="0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전산장비 교체 사업</a:t>
            </a:r>
            <a:endParaRPr lang="ko-KR" altLang="en-US" sz="16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사업자 선정방식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 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공개경쟁(협상에 의한 계약체결) </a:t>
            </a: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소요예산(예상)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b="0" i="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  </a:t>
            </a:r>
            <a:r>
              <a:rPr lang="en-US" altLang="ko-KR" sz="16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24</a:t>
            </a:r>
            <a:r>
              <a:rPr lang="ko-KR" altLang="en-US" sz="1600" b="0" i="0" spc="5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ko-KR" altLang="en-US" sz="16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추진일정</a:t>
            </a:r>
            <a:endParaRPr lang="en-US" altLang="ko-KR" sz="1600" b="1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endParaRPr lang="ko-KR" altLang="en-US" sz="1600" b="1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</p:txBody>
      </p:sp>
      <p:graphicFrame>
        <p:nvGraphicFramePr>
          <p:cNvPr id="5" name="표 4"/>
          <p:cNvGraphicFramePr/>
          <p:nvPr/>
        </p:nvGraphicFramePr>
        <p:xfrm>
          <a:off x="164275" y="5079656"/>
          <a:ext cx="8438190" cy="1278302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32557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1/4분기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baseline="0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제안요청서 검토 및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내부 심의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2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3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2/4분기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입찰 공고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,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사업자 선정 및 계약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4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06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161978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3/4분기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장비 설치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,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검사 및 사업 인수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7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09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285720" y="714356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9" tIns="44941" rIns="89939" bIns="44941" anchor="ctr">
            <a:noAutofit/>
          </a:bodyPr>
          <a:lstStyle/>
          <a:p>
            <a:pPr marL="0" lvl="0" indent="0" algn="l" defTabSz="135016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2.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 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우체국금융 보안매체 및 전산소모품 구매</a:t>
            </a:r>
            <a:endParaRPr lang="ko-KR" altLang="en-US" sz="1900" b="0" i="0" spc="-100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/>
              <a:ea typeface="HY견고딕"/>
              <a:sym typeface="Wingdings"/>
            </a:endParaRPr>
          </a:p>
        </p:txBody>
      </p:sp>
      <p:graphicFrame>
        <p:nvGraphicFramePr>
          <p:cNvPr id="5" name="표 4"/>
          <p:cNvGraphicFramePr/>
          <p:nvPr/>
        </p:nvGraphicFramePr>
        <p:xfrm>
          <a:off x="277214" y="5143512"/>
          <a:ext cx="8438190" cy="1297551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32557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2/4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안전카드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,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통합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OTP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발생기 구매 및 심의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04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입찰공고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2/4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명세서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,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저널용지 및 카트리지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4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입찰공고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323955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49" name="_x149324824"/>
          <p:cNvSpPr>
            <a:spLocks noChangeArrowheads="1"/>
          </p:cNvSpPr>
          <p:nvPr/>
        </p:nvSpPr>
        <p:spPr bwMode="auto">
          <a:xfrm>
            <a:off x="71406" y="1285860"/>
            <a:ext cx="9001156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HY헤드라인M" pitchFamily="18" charset="-127"/>
                <a:cs typeface="굴림" pitchFamily="50" charset="-127"/>
              </a:rPr>
              <a:t>□ </a:t>
            </a:r>
            <a:r>
              <a:rPr kumimoji="1" 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HY헤드라인M" pitchFamily="18" charset="-127"/>
                <a:cs typeface="굴림" pitchFamily="50" charset="-127"/>
              </a:rPr>
              <a:t>사업개요</a:t>
            </a:r>
            <a:endParaRPr kumimoji="1" lang="ko-KR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  o 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우체국금융 보안매체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(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안전카드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, 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통합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OTP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발생기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) 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구매</a:t>
            </a:r>
            <a:endParaRPr kumimoji="1" lang="ko-KR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  o 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우체국금융 금융전산장비용 전산소모품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(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명세서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, 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저널용지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, 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카트리지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) 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구매</a:t>
            </a:r>
            <a:endParaRPr kumimoji="1" lang="ko-KR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HY헤드라인M" pitchFamily="18" charset="-127"/>
                <a:cs typeface="굴림" pitchFamily="50" charset="-127"/>
              </a:rPr>
              <a:t>□ 주요내용</a:t>
            </a:r>
            <a:endParaRPr kumimoji="1" lang="ko-KR" altLang="en-US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  o 2015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년도에 보급 할 전자금융용 보안매체인 안전카드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, 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통합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OTP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발생기 구매</a:t>
            </a:r>
            <a:endParaRPr kumimoji="1" lang="ko-KR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  o 2015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년도 현재 사용중인 금융전산장비용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(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자동화기기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, 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통장프린터 등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) 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명세서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, 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저널용지 및 카트리지 구매</a:t>
            </a:r>
            <a:endParaRPr kumimoji="1" lang="ko-KR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  o 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연간단가계약 체결 후 분기별 구매 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(2015. 2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분기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~2016. 1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분기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) </a:t>
            </a:r>
            <a:endParaRPr kumimoji="1" lang="en-US" altLang="ko-KR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HY헤드라인M" pitchFamily="18" charset="-127"/>
                <a:cs typeface="굴림" pitchFamily="50" charset="-127"/>
              </a:rPr>
              <a:t>□ 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HY헤드라인M" pitchFamily="18" charset="-127"/>
                <a:cs typeface="굴림" pitchFamily="50" charset="-127"/>
              </a:rPr>
              <a:t>사업성격 </a:t>
            </a: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HY헤드라인M" pitchFamily="18" charset="-127"/>
                <a:cs typeface="굴림" pitchFamily="50" charset="-127"/>
              </a:rPr>
              <a:t>: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굴림" pitchFamily="50" charset="-127"/>
                <a:cs typeface="굴림" pitchFamily="50" charset="-127"/>
              </a:rPr>
              <a:t> 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구매 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(</a:t>
            </a:r>
            <a:r>
              <a:rPr kumimoji="1" lang="ko-KR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연간 단가계약</a:t>
            </a: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)</a:t>
            </a:r>
            <a:endParaRPr kumimoji="1" lang="en-US" altLang="ko-KR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□ 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사업자 선정방식 </a:t>
            </a: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: </a:t>
            </a:r>
            <a:r>
              <a:rPr kumimoji="1" lang="ko-KR" altLang="en-US" sz="1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최저가낙찰 </a:t>
            </a:r>
            <a:r>
              <a:rPr kumimoji="1" lang="en-US" altLang="ko-KR" sz="1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(</a:t>
            </a:r>
            <a:r>
              <a:rPr kumimoji="1" lang="ko-KR" altLang="en-US" sz="1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적격심사 통과업체</a:t>
            </a:r>
            <a:r>
              <a:rPr kumimoji="1" lang="en-US" altLang="ko-KR" sz="1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)</a:t>
            </a:r>
            <a:endParaRPr kumimoji="1" lang="en-US" altLang="ko-KR" sz="1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□ 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소요예산</a:t>
            </a: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(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예상</a:t>
            </a: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)  :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  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effectLst/>
                <a:latin typeface="HY헤드라인M" pitchFamily="18" charset="-127"/>
                <a:ea typeface="굴림" pitchFamily="50" charset="-127"/>
                <a:cs typeface="굴림" pitchFamily="50" charset="-127"/>
              </a:rPr>
              <a:t>10</a:t>
            </a:r>
            <a:r>
              <a:rPr kumimoji="1" lang="ko-KR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억원</a:t>
            </a:r>
            <a:endParaRPr kumimoji="1" lang="ko-KR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HY헤드라인M" pitchFamily="18" charset="-127"/>
                <a:cs typeface="굴림" pitchFamily="50" charset="-127"/>
              </a:rPr>
              <a:t>□ 추진일정</a:t>
            </a:r>
            <a:endParaRPr kumimoji="1" lang="ko-KR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금융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금융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85720" y="714356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9" tIns="44941" rIns="89939" bIns="44941" anchor="ctr">
            <a:noAutofit/>
          </a:bodyPr>
          <a:lstStyle/>
          <a:p>
            <a:pPr lvl="0" defTabSz="1350168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3.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개인정보 암호화 솔루션 도입</a:t>
            </a:r>
            <a:endParaRPr lang="ko-KR" altLang="en-US" sz="1900" b="0" i="0" spc="-100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/>
              <a:ea typeface="HY견고딕"/>
              <a:sym typeface="Wingding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71406" y="1571612"/>
            <a:ext cx="9013126" cy="3857652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390" tIns="45667" rIns="91390" bIns="45667" anchor="ctr">
            <a:noAutofit/>
          </a:bodyPr>
          <a:lstStyle/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사업개요</a:t>
            </a:r>
          </a:p>
          <a:p>
            <a:pPr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o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개인정보보호법 등 법규 준수 및 개인정보 유출 위험 없이 고객이 안전한 금융거래를 할 수 있도록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</a:t>
            </a:r>
          </a:p>
          <a:p>
            <a:pPr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   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개인정보 암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400" dirty="0" err="1" smtClean="0">
                <a:latin typeface="HY헤드라인M" pitchFamily="18" charset="-127"/>
                <a:ea typeface="HY헤드라인M" pitchFamily="18" charset="-127"/>
              </a:rPr>
              <a:t>복호화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 처리 및 키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정책 관리용 전문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SW(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장비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포함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)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도입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  <a:endParaRPr lang="ko-KR" altLang="en-US" sz="14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주요내용</a:t>
            </a:r>
          </a:p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o 응용 프로그램 자체 암호화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(API)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방식 중 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BMT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를 거쳐 성능이 우수한 솔루션을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도입</a:t>
            </a:r>
            <a:endParaRPr lang="ko-KR" altLang="en-US" sz="1400" b="0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lvl="0" algn="just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이중화된 키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정책 관리용 서버 도입 및 부하 해소를 위한 서버 자원 증설</a:t>
            </a:r>
            <a:endParaRPr lang="ko-KR" altLang="en-US" sz="1400" b="0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just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o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개인정보 암호화 사업자와의 협업을 통한 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SW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설치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,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처리속도 개선 등 최적화 지원</a:t>
            </a:r>
            <a:endParaRPr lang="ko-KR" altLang="en-US" sz="14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lvl="0" algn="just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사업성격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b="0" i="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S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/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W, 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H/W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도입</a:t>
            </a:r>
            <a:endParaRPr lang="ko-KR" altLang="en-US" sz="16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사업자 선정방식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 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공개경쟁(협상에 의한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계약 체결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 </a:t>
            </a: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소요예산(예상</a:t>
            </a:r>
            <a:r>
              <a:rPr lang="ko-KR" altLang="en-US" sz="14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 </a:t>
            </a:r>
            <a:r>
              <a:rPr lang="ko-KR" altLang="en-US" sz="14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: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  <a:r>
              <a:rPr lang="en-US" altLang="ko-KR" sz="16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1</a:t>
            </a:r>
            <a:r>
              <a:rPr lang="en-US" altLang="ko-KR" sz="16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4.4</a:t>
            </a:r>
            <a:r>
              <a:rPr lang="ko-KR" altLang="en-US" sz="1600" b="0" i="0" spc="5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ko-KR" altLang="en-US" sz="16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추진일정</a:t>
            </a:r>
            <a:endParaRPr lang="en-US" altLang="ko-KR" sz="1600" b="1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endParaRPr lang="ko-KR" altLang="en-US" sz="1600" b="1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</p:txBody>
      </p:sp>
      <p:graphicFrame>
        <p:nvGraphicFramePr>
          <p:cNvPr id="5" name="표 4"/>
          <p:cNvGraphicFramePr/>
          <p:nvPr/>
        </p:nvGraphicFramePr>
        <p:xfrm>
          <a:off x="214282" y="5286388"/>
          <a:ext cx="8438190" cy="1297551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32557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2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사업기본계획 수립 및 심의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04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2/4분기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사업자 선정 및 계약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05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0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6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323955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3/4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~4/4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설치 및 안정화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07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 12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금융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85720" y="714356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9" tIns="44941" rIns="89939" bIns="44941" anchor="ctr">
            <a:noAutofit/>
          </a:bodyPr>
          <a:lstStyle/>
          <a:p>
            <a:pPr marL="0" lvl="0" indent="0" algn="l" defTabSz="135016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4.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 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금융전산장비 유지관리 용역 선정</a:t>
            </a:r>
            <a:endParaRPr lang="ko-KR" altLang="en-US" sz="1900" b="0" i="0" spc="-100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 rotWithShape="0">
                  <a:srgbClr val="000000">
                    <a:alpha val="40000"/>
                  </a:srgbClr>
                </a:outerShdw>
              </a:effectLst>
              <a:latin typeface="HY견고딕"/>
              <a:ea typeface="HY견고딕"/>
              <a:sym typeface="Wingding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1770" y="1747808"/>
            <a:ext cx="9013126" cy="3681456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390" tIns="45667" rIns="91390" bIns="45667" anchor="ctr">
            <a:noAutofit/>
          </a:bodyPr>
          <a:lstStyle/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사업개요</a:t>
            </a:r>
          </a:p>
          <a:p>
            <a:pPr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spc="5" dirty="0" smtClean="0">
                <a:solidFill>
                  <a:schemeClr val="accent6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  <a:r>
              <a:rPr lang="ko-KR" altLang="en-US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o  우체국 금융 창구에 설치</a:t>
            </a:r>
            <a:r>
              <a:rPr lang="en-US" altLang="ko-KR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·</a:t>
            </a:r>
            <a:r>
              <a:rPr lang="ko-KR" altLang="en-US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운용중인 금융전산장비 유지관리 용역이 </a:t>
            </a:r>
            <a:r>
              <a:rPr lang="en-US" altLang="ko-KR" sz="1400" spc="5" dirty="0" smtClean="0">
                <a:latin typeface="바탕" pitchFamily="18" charset="-127"/>
                <a:ea typeface="바탕" pitchFamily="18" charset="-127"/>
                <a:sym typeface="Wingdings"/>
              </a:rPr>
              <a:t>’</a:t>
            </a:r>
            <a:r>
              <a:rPr lang="en-US" altLang="ko-KR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15. 12. 31.</a:t>
            </a:r>
            <a:r>
              <a:rPr lang="ko-KR" altLang="en-US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자로 만료됨에 따라</a:t>
            </a:r>
            <a:endParaRPr lang="en-US" altLang="ko-KR" sz="1400" spc="5" dirty="0" smtClean="0"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     </a:t>
            </a:r>
            <a:r>
              <a:rPr lang="ko-KR" altLang="en-US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 차기 사업자 선정으로 유지관리 서비스 품질 확보 및 대국민 우정서비스 만족도 향상</a:t>
            </a:r>
            <a:endParaRPr lang="ko-KR" altLang="ko-KR" sz="1400" spc="5" dirty="0" smtClean="0"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lvl="0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□ 주요내용</a:t>
            </a:r>
          </a:p>
          <a:p>
            <a:pPr lvl="0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  o 금융자동화기기       </a:t>
            </a:r>
            <a:r>
              <a:rPr lang="en-US" altLang="ko-KR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:  CDP(1,016</a:t>
            </a:r>
            <a:r>
              <a:rPr lang="ko-KR" altLang="en-US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대</a:t>
            </a:r>
            <a:r>
              <a:rPr lang="en-US" altLang="ko-KR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), ATM(3,448</a:t>
            </a:r>
            <a:r>
              <a:rPr lang="ko-KR" altLang="en-US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대</a:t>
            </a:r>
            <a:r>
              <a:rPr lang="en-US" altLang="ko-KR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) – 80</a:t>
            </a:r>
            <a:r>
              <a:rPr lang="ko-KR" altLang="en-US" sz="1400" spc="5" dirty="0" err="1" smtClean="0"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r>
              <a:rPr lang="en-US" altLang="ko-KR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</a:p>
          <a:p>
            <a:pPr lvl="0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o </a:t>
            </a:r>
            <a:r>
              <a:rPr lang="ko-KR" altLang="en-US" sz="1400" spc="5" dirty="0" err="1" smtClean="0">
                <a:latin typeface="HY헤드라인M" pitchFamily="18" charset="-127"/>
                <a:ea typeface="HY헤드라인M" pitchFamily="18" charset="-127"/>
                <a:sym typeface="Wingdings"/>
              </a:rPr>
              <a:t>공과금자동수납기</a:t>
            </a:r>
            <a:r>
              <a:rPr lang="ko-KR" altLang="en-US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    </a:t>
            </a:r>
            <a:r>
              <a:rPr lang="en-US" altLang="ko-KR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:  315</a:t>
            </a:r>
            <a:r>
              <a:rPr lang="ko-KR" altLang="en-US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대 </a:t>
            </a:r>
            <a:r>
              <a:rPr lang="en-US" altLang="ko-KR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– 2.4</a:t>
            </a:r>
            <a:r>
              <a:rPr lang="ko-KR" altLang="en-US" sz="1400" spc="5" dirty="0" err="1" smtClean="0"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en-US" altLang="ko-KR" sz="1400" spc="5" dirty="0" smtClean="0"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lvl="0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o 수납장표정보화기기 </a:t>
            </a:r>
            <a:r>
              <a:rPr lang="en-US" altLang="ko-KR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:  2,041</a:t>
            </a:r>
            <a:r>
              <a:rPr lang="ko-KR" altLang="en-US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대 </a:t>
            </a:r>
            <a:r>
              <a:rPr lang="en-US" altLang="ko-KR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– 7.7</a:t>
            </a:r>
            <a:r>
              <a:rPr lang="ko-KR" altLang="en-US" sz="1400" spc="5" dirty="0" err="1" smtClean="0"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en-US" altLang="ko-KR" sz="1400" spc="5" dirty="0" smtClean="0"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lvl="0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o </a:t>
            </a:r>
            <a:r>
              <a:rPr lang="ko-KR" altLang="en-US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동전교환기             </a:t>
            </a:r>
            <a:r>
              <a:rPr lang="en-US" altLang="ko-KR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:  10</a:t>
            </a:r>
            <a:r>
              <a:rPr lang="ko-KR" altLang="en-US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대 </a:t>
            </a:r>
            <a:r>
              <a:rPr lang="en-US" altLang="ko-KR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– 0.2</a:t>
            </a:r>
            <a:r>
              <a:rPr lang="ko-KR" altLang="en-US" sz="1400" spc="5" dirty="0" err="1" smtClean="0"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ko-KR" altLang="en-US" sz="1400" spc="5" dirty="0" smtClean="0"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lvl="0" algn="just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□ 사업성격 </a:t>
            </a:r>
            <a:r>
              <a:rPr lang="ko-KR" altLang="en-US" sz="1600" b="1" spc="5" dirty="0" smtClean="0">
                <a:sym typeface="Wingdings"/>
              </a:rPr>
              <a:t>:</a:t>
            </a:r>
            <a:r>
              <a:rPr lang="ko-KR" altLang="en-US" sz="1600" spc="5" dirty="0" smtClean="0">
                <a:sym typeface="Wingdings"/>
              </a:rPr>
              <a:t> </a:t>
            </a:r>
            <a:r>
              <a:rPr lang="ko-KR" altLang="en-US" sz="1400" spc="5" dirty="0" smtClean="0">
                <a:latin typeface="HY헤드라인M"/>
                <a:ea typeface="HY헤드라인M"/>
                <a:sym typeface="Wingdings"/>
              </a:rPr>
              <a:t>위탁용역 </a:t>
            </a:r>
            <a:r>
              <a:rPr lang="ko-KR" altLang="en-US" sz="1400" spc="5" dirty="0" smtClean="0">
                <a:latin typeface="HY헤드라인M"/>
                <a:ea typeface="HY헤드라인M"/>
                <a:sym typeface="Wingdings"/>
              </a:rPr>
              <a:t>사업</a:t>
            </a:r>
            <a:endParaRPr lang="ko-KR" altLang="en-US" sz="1600" spc="5" dirty="0" smtClean="0"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lvl="0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□ 사업자 선정방식 </a:t>
            </a:r>
            <a:r>
              <a:rPr lang="ko-KR" altLang="en-US" sz="1600" b="1" spc="5" dirty="0" smtClean="0">
                <a:sym typeface="Wingdings"/>
              </a:rPr>
              <a:t>: </a:t>
            </a:r>
            <a:r>
              <a:rPr lang="ko-KR" altLang="en-US" sz="14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공개경쟁(협상에 의한 계약체결) </a:t>
            </a:r>
          </a:p>
          <a:p>
            <a:pPr lvl="0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□ 소요예산(예상) </a:t>
            </a:r>
            <a:r>
              <a:rPr lang="ko-KR" altLang="en-US" sz="1600" b="1" spc="5" dirty="0" smtClean="0">
                <a:sym typeface="Wingdings"/>
              </a:rPr>
              <a:t>:</a:t>
            </a:r>
            <a:r>
              <a:rPr lang="ko-KR" altLang="en-US" sz="1600" spc="5" dirty="0" smtClean="0">
                <a:sym typeface="Wingdings"/>
              </a:rPr>
              <a:t>  </a:t>
            </a:r>
            <a:r>
              <a:rPr lang="en-US" altLang="ko-KR" sz="1600" spc="5" dirty="0" smtClean="0">
                <a:latin typeface="HY헤드라인M" pitchFamily="18" charset="-127"/>
                <a:ea typeface="HY헤드라인M" pitchFamily="18" charset="-127"/>
                <a:sym typeface="Wingdings"/>
              </a:rPr>
              <a:t>90</a:t>
            </a:r>
            <a:r>
              <a:rPr lang="ko-KR" altLang="en-US" sz="1600" spc="5" dirty="0" err="1" smtClean="0"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en-US" altLang="ko-KR" sz="1600" spc="5" dirty="0" smtClean="0"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lvl="0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추진일정</a:t>
            </a:r>
            <a:endParaRPr lang="en-US" altLang="ko-KR" sz="1600" b="1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endParaRPr lang="ko-KR" altLang="en-US" sz="1600" b="1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</p:txBody>
      </p:sp>
      <p:graphicFrame>
        <p:nvGraphicFramePr>
          <p:cNvPr id="5" name="표 4"/>
          <p:cNvGraphicFramePr/>
          <p:nvPr/>
        </p:nvGraphicFramePr>
        <p:xfrm>
          <a:off x="164275" y="5417597"/>
          <a:ext cx="8438190" cy="1297551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32557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입찰 공고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조달청 공고 및 의견접수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8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사업자 선정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350168" rtl="0" eaLnBrk="1" fontAlgn="auto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None/>
                        <a:tabLst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조달청 제안서 평가·협상 및 계약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11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323955">
                <a:tc>
                  <a:txBody>
                    <a:bodyPr/>
                    <a:lstStyle/>
                    <a:p>
                      <a:pPr marL="0" lvl="0" indent="0" algn="ctr" defTabSz="990123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업무인수·인계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350168" rtl="0" eaLnBrk="1" fontAlgn="auto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FontTx/>
                        <a:buNone/>
                        <a:tabLst/>
                        <a:defRPr lang="ko-KR" altLang="en-US"/>
                      </a:pPr>
                      <a:r>
                        <a:rPr lang="en-US" altLang="ko-KR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업무 인수·인계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2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/>
          <p:cNvSpPr/>
          <p:nvPr/>
        </p:nvSpPr>
        <p:spPr bwMode="auto">
          <a:xfrm>
            <a:off x="3143240" y="2633771"/>
            <a:ext cx="3239934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en-US" altLang="ko-KR" sz="2800" dirty="0">
              <a:ln w="12700" cmpd="sng">
                <a:solidFill>
                  <a:schemeClr val="tx1">
                    <a:lumMod val="95000"/>
                    <a:lumOff val="5000"/>
                    <a:alpha val="49000"/>
                  </a:schemeClr>
                </a:solidFill>
                <a:prstDash val="solid"/>
                <a:miter lim="800000"/>
              </a:ln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tx2">
                      <a:lumMod val="75000"/>
                    </a:schemeClr>
                  </a:gs>
                  <a:gs pos="100000">
                    <a:schemeClr val="tx2">
                      <a:lumMod val="50000"/>
                    </a:schemeClr>
                  </a:gs>
                </a:gsLst>
                <a:lin ang="5400000" scaled="0"/>
              </a:gradFill>
              <a:effectLst>
                <a:outerShdw dist="63500" dir="2700000" algn="tl" rotWithShape="0">
                  <a:schemeClr val="bg1">
                    <a:lumMod val="95000"/>
                    <a:alpha val="91000"/>
                  </a:scheme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0" name="직사각형 9"/>
          <p:cNvSpPr/>
          <p:nvPr/>
        </p:nvSpPr>
        <p:spPr bwMode="auto">
          <a:xfrm>
            <a:off x="2928926" y="3000372"/>
            <a:ext cx="385765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800" dirty="0" smtClean="0">
                <a:ln w="12700" cmpd="sng">
                  <a:solidFill>
                    <a:schemeClr val="tx1">
                      <a:lumMod val="95000"/>
                      <a:lumOff val="5000"/>
                      <a:alpha val="49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dist="63500" dir="2700000" algn="tl" rotWithShape="0">
                    <a:schemeClr val="bg1">
                      <a:lumMod val="95000"/>
                      <a:alpha val="91000"/>
                    </a:scheme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2800" dirty="0" smtClean="0">
                <a:ln w="12700" cmpd="sng">
                  <a:solidFill>
                    <a:schemeClr val="tx1">
                      <a:lumMod val="95000"/>
                      <a:lumOff val="5000"/>
                      <a:alpha val="49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dist="63500" dir="2700000" algn="tl" rotWithShape="0">
                    <a:schemeClr val="bg1">
                      <a:lumMod val="95000"/>
                      <a:alpha val="91000"/>
                    </a:scheme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보험 정보화 </a:t>
            </a:r>
            <a:r>
              <a:rPr lang="en-US" altLang="ko-KR" sz="2800" dirty="0" smtClean="0">
                <a:ln w="12700" cmpd="sng">
                  <a:solidFill>
                    <a:schemeClr val="tx1">
                      <a:lumMod val="95000"/>
                      <a:lumOff val="5000"/>
                      <a:alpha val="49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dist="63500" dir="2700000" algn="tl" rotWithShape="0">
                    <a:schemeClr val="bg1">
                      <a:lumMod val="95000"/>
                      <a:alpha val="91000"/>
                    </a:scheme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-</a:t>
            </a:r>
            <a:endParaRPr lang="en-US" altLang="ko-KR" sz="2800" dirty="0">
              <a:ln w="12700" cmpd="sng">
                <a:solidFill>
                  <a:schemeClr val="tx1">
                    <a:lumMod val="95000"/>
                    <a:lumOff val="5000"/>
                    <a:alpha val="49000"/>
                  </a:schemeClr>
                </a:solidFill>
                <a:prstDash val="solid"/>
                <a:miter lim="800000"/>
              </a:ln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tx2">
                      <a:lumMod val="75000"/>
                    </a:schemeClr>
                  </a:gs>
                  <a:gs pos="100000">
                    <a:schemeClr val="tx2">
                      <a:lumMod val="50000"/>
                    </a:schemeClr>
                  </a:gs>
                </a:gsLst>
                <a:lin ang="5400000" scaled="0"/>
              </a:gradFill>
              <a:effectLst>
                <a:outerShdw dist="63500" dir="2700000" algn="tl" rotWithShape="0">
                  <a:schemeClr val="bg1">
                    <a:lumMod val="95000"/>
                    <a:alpha val="91000"/>
                  </a:scheme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285720" y="714356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9" tIns="44941" rIns="89939" bIns="44941" anchor="ctr">
            <a:noAutofit/>
          </a:bodyPr>
          <a:lstStyle/>
          <a:p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1.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 </a:t>
            </a:r>
            <a:r>
              <a:rPr lang="ko-KR" altLang="en-US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보험 스마트청약심사지원시스템 구축</a:t>
            </a:r>
            <a:endParaRPr lang="ko-KR" altLang="en-US" sz="19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30906" y="1643050"/>
            <a:ext cx="9013126" cy="3857652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390" tIns="45667" rIns="91390" bIns="45667" anchor="ctr">
            <a:noAutofit/>
          </a:bodyPr>
          <a:lstStyle/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사업개요</a:t>
            </a:r>
          </a:p>
          <a:p>
            <a:pPr>
              <a:lnSpc>
                <a:spcPct val="150000"/>
              </a:lnSpc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o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스마트 전자매뉴얼 기능 제공을 통한 우체국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FC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영업활동 강화</a:t>
            </a: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 o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청약심사지원시스템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(EUS) </a:t>
            </a:r>
            <a:r>
              <a:rPr lang="ko-KR" altLang="en-US" sz="1400" dirty="0" err="1" smtClean="0">
                <a:latin typeface="HY헤드라인M" pitchFamily="18" charset="-127"/>
                <a:ea typeface="HY헤드라인M" pitchFamily="18" charset="-127"/>
              </a:rPr>
              <a:t>데이터마트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 재구성 및 계량모델 고도화를 통한 청약심사업무 효율성 강화</a:t>
            </a:r>
          </a:p>
          <a:p>
            <a:pPr marL="0" lvl="0" indent="0" algn="l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주요내용</a:t>
            </a:r>
          </a:p>
          <a:p>
            <a:pPr>
              <a:lnSpc>
                <a:spcPct val="150000"/>
              </a:lnSpc>
            </a:pP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o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우체국보험 전자매뉴얼시스템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(PUMS)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고도화를 통한 스마트 전자매뉴얼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가칭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)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구축</a:t>
            </a: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 o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청약심사지원시스템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(EUS)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계량모델 및 </a:t>
            </a:r>
            <a:r>
              <a:rPr lang="ko-KR" altLang="en-US" sz="1400" dirty="0" err="1" smtClean="0">
                <a:latin typeface="HY헤드라인M" pitchFamily="18" charset="-127"/>
                <a:ea typeface="HY헤드라인M" pitchFamily="18" charset="-127"/>
              </a:rPr>
              <a:t>비계량모델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 재구성</a:t>
            </a: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 o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이상징후 분석 고도화 및 정보 제공 기능 강화</a:t>
            </a:r>
          </a:p>
          <a:p>
            <a:pPr lvl="0" algn="just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사업성격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b="0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S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/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W 시스템 구축</a:t>
            </a:r>
            <a:endParaRPr lang="ko-KR" altLang="en-US" sz="16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사업자 선정방식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: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공개경쟁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(협상에 의한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계약 체결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 </a:t>
            </a: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소요예산(예상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 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b="0" i="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en-US" altLang="ko-KR" sz="16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9.8</a:t>
            </a:r>
            <a:r>
              <a:rPr lang="ko-KR" altLang="en-US" sz="1600" b="0" i="0" spc="5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ko-KR" altLang="en-US" sz="16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추진일정</a:t>
            </a:r>
            <a:endParaRPr lang="en-US" altLang="ko-KR" sz="1600" b="1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endParaRPr lang="ko-KR" altLang="en-US" sz="1600" b="1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</p:txBody>
      </p:sp>
      <p:graphicFrame>
        <p:nvGraphicFramePr>
          <p:cNvPr id="5" name="표 4"/>
          <p:cNvGraphicFramePr/>
          <p:nvPr/>
        </p:nvGraphicFramePr>
        <p:xfrm>
          <a:off x="164275" y="5417597"/>
          <a:ext cx="8438190" cy="1297551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32557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사업기본계획 수립 및 심의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·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~4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2/4분기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baseline="0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baseline="0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사업자 선정 및 계약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baseline="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6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323955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4/4</a:t>
                      </a:r>
                      <a:r>
                        <a:rPr lang="ko-KR" altLang="en-US" sz="1400" b="0" i="0" spc="5" baseline="0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사업완료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baseline="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11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보험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285720" y="714356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9" tIns="44941" rIns="89939" bIns="44941" anchor="ctr">
            <a:noAutofit/>
          </a:bodyPr>
          <a:lstStyle/>
          <a:p>
            <a:pPr lvl="0" defTabSz="1350168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2</a:t>
            </a: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.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보험 고객정보통합시스템</a:t>
            </a:r>
            <a:r>
              <a:rPr lang="en-US" altLang="ko-KR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(ISMP)</a:t>
            </a:r>
            <a:endParaRPr lang="ko-KR" altLang="en-US" sz="1900" b="0" i="0" spc="-100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/>
              <a:ea typeface="HY견고딕"/>
              <a:sym typeface="Wingding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30906" y="1643050"/>
            <a:ext cx="9013126" cy="3857652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390" tIns="45667" rIns="91390" bIns="45667" anchor="ctr">
            <a:noAutofit/>
          </a:bodyPr>
          <a:lstStyle/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사업개요</a:t>
            </a:r>
          </a:p>
          <a:p>
            <a:pPr fontAlgn="base">
              <a:lnSpc>
                <a:spcPct val="120000"/>
              </a:lnSpc>
            </a:pP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o 우체국 보험의 </a:t>
            </a:r>
            <a:r>
              <a:rPr lang="ko-KR" altLang="en-US" sz="1400" spc="5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채널별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,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업무별로 분산된 고객정보를 집중화 및 체계화 하여 고객응대 효율성 확보 및 </a:t>
            </a:r>
            <a:endParaRPr lang="en-US" altLang="ko-KR" sz="140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fontAlgn="base">
              <a:lnSpc>
                <a:spcPct val="120000"/>
              </a:lnSpc>
            </a:pP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  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마케팅 기반 강화</a:t>
            </a:r>
            <a:endParaRPr lang="en-US" altLang="ko-KR" sz="140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fontAlgn="base">
              <a:lnSpc>
                <a:spcPct val="120000"/>
              </a:lnSpc>
            </a:pPr>
            <a:r>
              <a:rPr lang="en-US" altLang="ko-KR" sz="1200" b="1" dirty="0" smtClean="0">
                <a:latin typeface="HY중고딕" pitchFamily="18" charset="-127"/>
                <a:ea typeface="HY중고딕" pitchFamily="18" charset="-127"/>
              </a:rPr>
              <a:t>     ※</a:t>
            </a:r>
            <a:r>
              <a:rPr lang="ko-KR" altLang="en-US" sz="1200" b="1" dirty="0" smtClean="0">
                <a:latin typeface="HY중고딕" pitchFamily="18" charset="-127"/>
                <a:ea typeface="HY중고딕" pitchFamily="18" charset="-127"/>
              </a:rPr>
              <a:t> </a:t>
            </a:r>
            <a:r>
              <a:rPr lang="en-US" altLang="ko-KR" sz="1200" b="1" dirty="0" smtClean="0">
                <a:latin typeface="HY중고딕" pitchFamily="18" charset="-127"/>
                <a:ea typeface="HY중고딕" pitchFamily="18" charset="-127"/>
              </a:rPr>
              <a:t>ISMP(Information Strategy Master Plan) : </a:t>
            </a:r>
            <a:r>
              <a:rPr lang="ko-KR" altLang="en-US" sz="1200" b="1" dirty="0" smtClean="0">
                <a:latin typeface="HY중고딕" pitchFamily="18" charset="-127"/>
                <a:ea typeface="HY중고딕" pitchFamily="18" charset="-127"/>
              </a:rPr>
              <a:t>특정 </a:t>
            </a:r>
            <a:r>
              <a:rPr lang="en-US" altLang="ko-KR" sz="1200" b="1" dirty="0" smtClean="0">
                <a:latin typeface="HY중고딕" pitchFamily="18" charset="-127"/>
                <a:ea typeface="HY중고딕" pitchFamily="18" charset="-127"/>
              </a:rPr>
              <a:t>SW</a:t>
            </a:r>
            <a:r>
              <a:rPr lang="ko-KR" altLang="en-US" sz="1200" b="1" dirty="0" smtClean="0">
                <a:latin typeface="HY중고딕" pitchFamily="18" charset="-127"/>
                <a:ea typeface="HY중고딕" pitchFamily="18" charset="-127"/>
              </a:rPr>
              <a:t>개발사업에 대한 요구사항을 상세히 기술하여 제안요청서 작성과</a:t>
            </a:r>
          </a:p>
          <a:p>
            <a:r>
              <a:rPr lang="ko-KR" altLang="en-US" sz="1200" b="1" dirty="0" smtClean="0">
                <a:latin typeface="HY중고딕" pitchFamily="18" charset="-127"/>
                <a:ea typeface="HY중고딕" pitchFamily="18" charset="-127"/>
              </a:rPr>
              <a:t>        구축사업 계획을 수립하는 활동</a:t>
            </a:r>
            <a:endParaRPr lang="ko-KR" altLang="en-US" sz="1400" dirty="0" smtClean="0">
              <a:latin typeface="HY헤드라인M" pitchFamily="18" charset="-127"/>
              <a:ea typeface="HY헤드라인M" pitchFamily="18" charset="-127"/>
            </a:endParaRPr>
          </a:p>
          <a:p>
            <a:pPr marL="0" lvl="0" indent="0" algn="l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주요내용</a:t>
            </a:r>
          </a:p>
          <a:p>
            <a:pPr>
              <a:lnSpc>
                <a:spcPct val="130000"/>
              </a:lnSpc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o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마케팅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영업프로세스 개선 및 채널 전략 수립 등 고도화</a:t>
            </a:r>
          </a:p>
          <a:p>
            <a:pPr>
              <a:lnSpc>
                <a:spcPct val="130000"/>
              </a:lnSpc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 o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보험 고객정보 집중화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체계화 등 통합 관리 방안 및 운영방안 수립</a:t>
            </a:r>
          </a:p>
          <a:p>
            <a:pPr>
              <a:lnSpc>
                <a:spcPct val="130000"/>
              </a:lnSpc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 o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후선 </a:t>
            </a:r>
            <a:r>
              <a:rPr lang="ko-KR" altLang="en-US" sz="1400" dirty="0" err="1" smtClean="0">
                <a:latin typeface="HY헤드라인M" pitchFamily="18" charset="-127"/>
                <a:ea typeface="HY헤드라인M" pitchFamily="18" charset="-127"/>
              </a:rPr>
              <a:t>시스템별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 중복테이블 연계성 분석 및 최적화 방안 수립</a:t>
            </a:r>
          </a:p>
          <a:p>
            <a:pPr lvl="0" algn="just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사업성격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b="0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ko-KR" altLang="en-US" sz="1600" b="0" i="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en-US" altLang="ko-KR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ISMP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사업</a:t>
            </a:r>
            <a:endParaRPr lang="ko-KR" altLang="en-US" sz="16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사업자 선정방식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 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공개경쟁(협상에 의한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계약 체결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 </a:t>
            </a: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소요예산(예상)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b="0" i="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en-US" altLang="ko-KR" sz="16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6</a:t>
            </a:r>
            <a:r>
              <a:rPr lang="ko-KR" altLang="en-US" sz="1600" b="0" i="0" spc="5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ko-KR" altLang="en-US" sz="16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추진일정</a:t>
            </a:r>
            <a:endParaRPr lang="en-US" altLang="ko-KR" sz="1600" b="1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endParaRPr lang="ko-KR" altLang="en-US" sz="1600" b="1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</p:txBody>
      </p:sp>
      <p:graphicFrame>
        <p:nvGraphicFramePr>
          <p:cNvPr id="5" name="표 4"/>
          <p:cNvGraphicFramePr/>
          <p:nvPr/>
        </p:nvGraphicFramePr>
        <p:xfrm>
          <a:off x="164275" y="5417597"/>
          <a:ext cx="8438190" cy="1297551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분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32557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사업기본계획 수립 및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심의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·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3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2/4분기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사업자 선정 및 계약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323955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3/4</a:t>
                      </a:r>
                      <a:r>
                        <a:rPr lang="ko-KR" altLang="en-US" sz="1400" b="0" i="0" spc="5" baseline="0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사업완료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baseline="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8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보험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285720" y="714356"/>
            <a:ext cx="8028736" cy="397043"/>
          </a:xfrm>
          <a:prstGeom prst="roundRect">
            <a:avLst>
              <a:gd name="adj" fmla="val 2083"/>
            </a:avLst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solidFill>
              <a:srgbClr val="000000"/>
            </a:solidFill>
            <a:prstDash val="solid"/>
            <a:round/>
          </a:ln>
          <a:effectLst>
            <a:outerShdw dist="53457" dir="2700000" algn="br">
              <a:srgbClr val="000000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89939" tIns="44941" rIns="89939" bIns="44941" anchor="ctr">
            <a:noAutofit/>
          </a:bodyPr>
          <a:lstStyle/>
          <a:p>
            <a:pPr lvl="0" defTabSz="1350168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3</a:t>
            </a:r>
            <a:r>
              <a:rPr lang="en-US" altLang="ko-KR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.</a:t>
            </a:r>
            <a:r>
              <a:rPr lang="ko-KR" altLang="en-US" sz="1900" b="0" i="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  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보험 고객정보통합시스템 구축</a:t>
            </a:r>
            <a:r>
              <a:rPr lang="en-US" altLang="ko-KR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(1</a:t>
            </a:r>
            <a:r>
              <a:rPr lang="ko-KR" altLang="en-US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단계</a:t>
            </a:r>
            <a:r>
              <a:rPr lang="en-US" altLang="ko-KR" sz="1900" spc="-100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  <a:sym typeface="Wingdings"/>
              </a:rPr>
              <a:t>)       </a:t>
            </a:r>
            <a:endParaRPr lang="ko-KR" altLang="en-US" sz="1900" b="0" i="0" spc="-100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/>
              <a:ea typeface="HY견고딕"/>
              <a:sym typeface="Wingding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30906" y="1643050"/>
            <a:ext cx="8870250" cy="3857652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390" tIns="45667" rIns="91390" bIns="45667" anchor="ctr">
            <a:noAutofit/>
          </a:bodyPr>
          <a:lstStyle/>
          <a:p>
            <a:pPr marL="0" lvl="0" indent="0" algn="l" defTabSz="1350168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사업개요</a:t>
            </a:r>
          </a:p>
          <a:p>
            <a:pPr>
              <a:lnSpc>
                <a:spcPct val="120000"/>
              </a:lnSpc>
            </a:pP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ko-KR" altLang="en-US" sz="140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o 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ISMP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를 기반으로 고객정보통합시스템을 구축하여 보험 마케팅 활성화 및 효율적인 보험서비스 </a:t>
            </a:r>
            <a:endParaRPr lang="en-US" altLang="ko-KR" sz="14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    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지원 기반 마련</a:t>
            </a:r>
            <a:endParaRPr lang="en-US" altLang="ko-KR" sz="14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20000"/>
              </a:lnSpc>
            </a:pPr>
            <a:endParaRPr lang="en-US" altLang="ko-KR" sz="1050" b="1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>
              <a:lnSpc>
                <a:spcPct val="120000"/>
              </a:lnSpc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주요내용</a:t>
            </a:r>
          </a:p>
          <a:p>
            <a:pPr>
              <a:lnSpc>
                <a:spcPct val="120000"/>
              </a:lnSpc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 o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마케팅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영업프로세스 개선 및 채널 전략 수립 등 고도화</a:t>
            </a:r>
          </a:p>
          <a:p>
            <a:pPr>
              <a:lnSpc>
                <a:spcPct val="120000"/>
              </a:lnSpc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 o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보험 고객정보 집중화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체계화 등 통합 관리 및 운영</a:t>
            </a:r>
          </a:p>
          <a:p>
            <a:pPr>
              <a:lnSpc>
                <a:spcPct val="120000"/>
              </a:lnSpc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 o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후선 </a:t>
            </a:r>
            <a:r>
              <a:rPr lang="ko-KR" altLang="en-US" sz="1400" dirty="0" err="1" smtClean="0">
                <a:latin typeface="HY헤드라인M" pitchFamily="18" charset="-127"/>
                <a:ea typeface="HY헤드라인M" pitchFamily="18" charset="-127"/>
              </a:rPr>
              <a:t>시스템별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 중복테이블 연계성 분석 및 최적화</a:t>
            </a:r>
          </a:p>
          <a:p>
            <a:pPr>
              <a:lnSpc>
                <a:spcPct val="120000"/>
              </a:lnSpc>
            </a:pP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  o 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고객정보의 집중화</a:t>
            </a:r>
            <a:r>
              <a:rPr lang="en-US" altLang="ko-KR" sz="1400" dirty="0" smtClean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체계화로 개별 고객 </a:t>
            </a:r>
            <a:r>
              <a:rPr lang="ko-KR" altLang="en-US" sz="1400" dirty="0" err="1" smtClean="0">
                <a:latin typeface="HY헤드라인M" pitchFamily="18" charset="-127"/>
                <a:ea typeface="HY헤드라인M" pitchFamily="18" charset="-127"/>
              </a:rPr>
              <a:t>니즈에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 부합하는 정보 제공</a:t>
            </a:r>
          </a:p>
          <a:p>
            <a:pPr lvl="0" algn="just" defTabSz="1350168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사업성격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</a:t>
            </a:r>
            <a:r>
              <a:rPr lang="ko-KR" altLang="en-US" sz="1600" b="0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ko-KR" altLang="en-US" sz="1600" b="0" i="0" spc="5" dirty="0" smtClean="0">
                <a:solidFill>
                  <a:srgbClr val="000000">
                    <a:alpha val="100000"/>
                  </a:srgbClr>
                </a:solidFill>
                <a:sym typeface="Wingdings"/>
              </a:rPr>
              <a:t> 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S/W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및 </a:t>
            </a:r>
            <a:r>
              <a:rPr lang="en-US" altLang="ko-KR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H/W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시스템 구축</a:t>
            </a:r>
            <a:endParaRPr lang="ko-KR" altLang="en-US" sz="16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사업자 선정방식 </a:t>
            </a: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sym typeface="Wingdings"/>
              </a:rPr>
              <a:t>: 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공개경쟁(협상에 의한 </a:t>
            </a:r>
            <a:r>
              <a:rPr lang="ko-KR" altLang="en-US" sz="14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계약 체결</a:t>
            </a:r>
            <a:r>
              <a:rPr lang="ko-KR" altLang="en-US" sz="1400" b="0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) </a:t>
            </a: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소요예산(예상)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:</a:t>
            </a:r>
            <a:r>
              <a:rPr lang="ko-KR" altLang="en-US" sz="1600" b="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  </a:t>
            </a:r>
            <a:r>
              <a:rPr lang="en-US" altLang="ko-KR" sz="1600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7.2</a:t>
            </a:r>
            <a:r>
              <a:rPr lang="ko-KR" altLang="en-US" sz="1600" i="0" spc="5" dirty="0" err="1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억원</a:t>
            </a:r>
            <a:endParaRPr lang="ko-KR" altLang="en-US" sz="1600" b="0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600" b="1" i="0" spc="5" dirty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□ </a:t>
            </a:r>
            <a:r>
              <a:rPr lang="ko-KR" altLang="en-US" sz="1600" b="1" i="0" spc="5" dirty="0" smtClean="0">
                <a:solidFill>
                  <a:srgbClr val="000000">
                    <a:alpha val="100000"/>
                  </a:srgbClr>
                </a:solidFill>
                <a:latin typeface="HY헤드라인M" pitchFamily="18" charset="-127"/>
                <a:ea typeface="HY헤드라인M" pitchFamily="18" charset="-127"/>
                <a:sym typeface="Wingdings"/>
              </a:rPr>
              <a:t>추진일정</a:t>
            </a:r>
            <a:endParaRPr lang="en-US" altLang="ko-KR" sz="1600" b="1" i="0" spc="5" dirty="0" smtClean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  <a:p>
            <a:pPr marL="0" lvl="0" indent="0" algn="l" defTabSz="135016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endParaRPr lang="ko-KR" altLang="en-US" sz="1600" b="1" i="0" spc="5" dirty="0">
              <a:solidFill>
                <a:srgbClr val="000000">
                  <a:alpha val="100000"/>
                </a:srgbClr>
              </a:solidFill>
              <a:latin typeface="HY헤드라인M" pitchFamily="18" charset="-127"/>
              <a:ea typeface="HY헤드라인M" pitchFamily="18" charset="-127"/>
              <a:sym typeface="Wingdings"/>
            </a:endParaRPr>
          </a:p>
        </p:txBody>
      </p:sp>
      <p:graphicFrame>
        <p:nvGraphicFramePr>
          <p:cNvPr id="5" name="표 4"/>
          <p:cNvGraphicFramePr/>
          <p:nvPr/>
        </p:nvGraphicFramePr>
        <p:xfrm>
          <a:off x="164275" y="5346159"/>
          <a:ext cx="8438190" cy="1297551"/>
        </p:xfrm>
        <a:graphic>
          <a:graphicData uri="http://schemas.openxmlformats.org/drawingml/2006/table">
            <a:tbl>
              <a:tblPr firstRow="1" bandRow="1"/>
              <a:tblGrid>
                <a:gridCol w="1718436"/>
                <a:gridCol w="4556591"/>
                <a:gridCol w="2163163"/>
              </a:tblGrid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구      </a:t>
                      </a:r>
                      <a:r>
                        <a:rPr lang="ko-KR" altLang="en-US" sz="1400" b="1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   </a:t>
                      </a:r>
                      <a:endParaRPr lang="ko-KR" altLang="en-US" sz="1400" b="1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주  요  내  용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1" i="0" spc="5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세  부  일  정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325574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3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사업기본계획 수립 및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심의</a:t>
                      </a: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·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발주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9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~10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324011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4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/4</a:t>
                      </a: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분기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ko-KR" altLang="en-US" sz="1400" b="0" i="0" spc="5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사업자 선정 및 계약</a:t>
                      </a: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5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11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323955">
                <a:tc>
                  <a:txBody>
                    <a:bodyPr/>
                    <a:lstStyle/>
                    <a:p>
                      <a:pPr marL="0" lvl="0" indent="0" algn="ctr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-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1350168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>
                            <a:alpha val="100000"/>
                          </a:srgbClr>
                        </a:buClr>
                        <a:buSzPct val="100000"/>
                        <a:buNone/>
                        <a:defRPr lang="ko-KR" altLang="en-US"/>
                      </a:pPr>
                      <a:r>
                        <a:rPr lang="en-US" altLang="ko-KR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 </a:t>
                      </a:r>
                      <a:r>
                        <a:rPr lang="ko-KR" altLang="en-US" sz="1400" b="0" i="0" spc="5" dirty="0" smtClean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HY견고딕"/>
                          <a:ea typeface="HY견고딕"/>
                          <a:sym typeface="Wingdings"/>
                        </a:rPr>
                        <a:t>시스템구축 완료</a:t>
                      </a:r>
                      <a:endParaRPr lang="ko-KR" altLang="en-US" sz="1400" b="0" i="0" spc="5" dirty="0">
                        <a:solidFill>
                          <a:srgbClr val="000000">
                            <a:alpha val="100000"/>
                          </a:srgbClr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1350168">
                        <a:buClr>
                          <a:srgbClr val="000000"/>
                        </a:buClr>
                        <a:buNone/>
                        <a:defRPr lang="ko-KR" altLang="en-US"/>
                      </a:pPr>
                      <a:r>
                        <a:rPr lang="ko-KR" altLang="en-US" sz="1400" dirty="0">
                          <a:solidFill>
                            <a:srgbClr val="2E38FC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‘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1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6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. 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08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HY견고딕"/>
                          <a:ea typeface="HY견고딕"/>
                          <a:sym typeface="Wingdings"/>
                        </a:rPr>
                        <a:t>월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HY견고딕"/>
                        <a:ea typeface="HY견고딕"/>
                        <a:sym typeface="Wingdings"/>
                      </a:endParaRPr>
                    </a:p>
                  </a:txBody>
                  <a:tcPr marL="91346" marR="91346" marT="45673" marB="45673">
                    <a:lnL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L>
                    <a:lnR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R>
                    <a:lnT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T>
                    <a:lnB w="12604" cap="flat" cmpd="sng" algn="ctr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  <a:round/>
                    </a:lnB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1406" y="-24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Ⅳ. 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사업별상세내역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보험</a:t>
            </a:r>
            <a:r>
              <a:rPr lang="en-US" altLang="ko-KR" sz="3200" b="1" dirty="0" smtClean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4446</TotalTime>
  <Words>5015</Words>
  <Application>Microsoft Office PowerPoint</Application>
  <PresentationFormat>화면 슬라이드 쇼(4:3)</PresentationFormat>
  <Paragraphs>1087</Paragraphs>
  <Slides>42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42</vt:i4>
      </vt:variant>
    </vt:vector>
  </HeadingPairs>
  <TitlesOfParts>
    <vt:vector size="43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슬라이드 41</vt:lpstr>
      <vt:lpstr>슬라이드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wsho</dc:creator>
  <cp:lastModifiedBy>이기석</cp:lastModifiedBy>
  <cp:revision>208</cp:revision>
  <dcterms:created xsi:type="dcterms:W3CDTF">2011-01-06T09:50:59Z</dcterms:created>
  <dcterms:modified xsi:type="dcterms:W3CDTF">2015-02-04T07:56:58Z</dcterms:modified>
</cp:coreProperties>
</file>